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sldIdLst>
    <p:sldId id="279" r:id="rId3"/>
    <p:sldId id="291" r:id="rId4"/>
    <p:sldId id="330" r:id="rId5"/>
    <p:sldId id="282" r:id="rId6"/>
    <p:sldId id="278" r:id="rId7"/>
    <p:sldId id="275" r:id="rId8"/>
    <p:sldId id="276" r:id="rId9"/>
    <p:sldId id="280" r:id="rId10"/>
    <p:sldId id="259" r:id="rId11"/>
    <p:sldId id="331" r:id="rId12"/>
    <p:sldId id="292" r:id="rId13"/>
    <p:sldId id="293" r:id="rId14"/>
    <p:sldId id="294" r:id="rId15"/>
    <p:sldId id="295" r:id="rId16"/>
    <p:sldId id="296" r:id="rId17"/>
    <p:sldId id="261" r:id="rId18"/>
    <p:sldId id="332" r:id="rId19"/>
    <p:sldId id="298" r:id="rId20"/>
    <p:sldId id="311" r:id="rId21"/>
    <p:sldId id="310" r:id="rId22"/>
    <p:sldId id="313" r:id="rId23"/>
    <p:sldId id="314" r:id="rId24"/>
    <p:sldId id="315" r:id="rId25"/>
    <p:sldId id="299" r:id="rId26"/>
    <p:sldId id="334" r:id="rId27"/>
    <p:sldId id="263" r:id="rId28"/>
    <p:sldId id="264" r:id="rId29"/>
    <p:sldId id="336" r:id="rId30"/>
    <p:sldId id="273" r:id="rId31"/>
    <p:sldId id="274" r:id="rId32"/>
    <p:sldId id="329" r:id="rId33"/>
    <p:sldId id="283" r:id="rId34"/>
    <p:sldId id="284" r:id="rId35"/>
    <p:sldId id="286" r:id="rId36"/>
    <p:sldId id="287" r:id="rId37"/>
    <p:sldId id="322" r:id="rId38"/>
    <p:sldId id="288" r:id="rId39"/>
    <p:sldId id="323" r:id="rId40"/>
    <p:sldId id="289" r:id="rId41"/>
    <p:sldId id="324" r:id="rId42"/>
    <p:sldId id="290" r:id="rId43"/>
    <p:sldId id="328" r:id="rId44"/>
    <p:sldId id="316" r:id="rId45"/>
    <p:sldId id="317" r:id="rId46"/>
    <p:sldId id="320" r:id="rId47"/>
    <p:sldId id="319" r:id="rId48"/>
    <p:sldId id="321" r:id="rId49"/>
    <p:sldId id="269" r:id="rId50"/>
    <p:sldId id="304" r:id="rId51"/>
    <p:sldId id="305" r:id="rId52"/>
    <p:sldId id="306" r:id="rId53"/>
    <p:sldId id="271" r:id="rId54"/>
    <p:sldId id="337" r:id="rId55"/>
    <p:sldId id="272" r:id="rId56"/>
    <p:sldId id="338" r:id="rId57"/>
    <p:sldId id="265" r:id="rId58"/>
    <p:sldId id="268" r:id="rId59"/>
    <p:sldId id="326" r:id="rId60"/>
    <p:sldId id="267" r:id="rId61"/>
    <p:sldId id="32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69D8A7-D132-4833-B844-158068732253}">
          <p14:sldIdLst>
            <p14:sldId id="279"/>
            <p14:sldId id="291"/>
          </p14:sldIdLst>
        </p14:section>
        <p14:section name="Use Case" id="{3F3CE65A-349A-4A14-B694-42292B2FF440}">
          <p14:sldIdLst>
            <p14:sldId id="330"/>
            <p14:sldId id="282"/>
            <p14:sldId id="278"/>
            <p14:sldId id="275"/>
            <p14:sldId id="276"/>
            <p14:sldId id="280"/>
            <p14:sldId id="259"/>
          </p14:sldIdLst>
        </p14:section>
        <p14:section name="what we do" id="{732E1A74-8B05-484B-A4C3-46559F5C02A8}">
          <p14:sldIdLst>
            <p14:sldId id="331"/>
            <p14:sldId id="292"/>
            <p14:sldId id="293"/>
            <p14:sldId id="294"/>
            <p14:sldId id="295"/>
            <p14:sldId id="296"/>
            <p14:sldId id="261"/>
          </p14:sldIdLst>
        </p14:section>
        <p14:section name="Development Roadmap" id="{3DF8B9B6-724C-41B0-93F4-C1E212665BB8}">
          <p14:sldIdLst>
            <p14:sldId id="332"/>
            <p14:sldId id="298"/>
            <p14:sldId id="311"/>
            <p14:sldId id="310"/>
            <p14:sldId id="313"/>
            <p14:sldId id="314"/>
            <p14:sldId id="315"/>
            <p14:sldId id="299"/>
            <p14:sldId id="334"/>
            <p14:sldId id="263"/>
            <p14:sldId id="264"/>
          </p14:sldIdLst>
        </p14:section>
        <p14:section name="Competitor Analysis" id="{8333FB1C-85BF-4919-A543-B07D4A1DF74E}">
          <p14:sldIdLst>
            <p14:sldId id="336"/>
            <p14:sldId id="273"/>
            <p14:sldId id="274"/>
          </p14:sldIdLst>
        </p14:section>
        <p14:section name="Market Analysis" id="{171882E0-7F82-4C6A-89E3-D80C6A8AE946}">
          <p14:sldIdLst>
            <p14:sldId id="329"/>
            <p14:sldId id="283"/>
            <p14:sldId id="284"/>
            <p14:sldId id="286"/>
            <p14:sldId id="287"/>
            <p14:sldId id="322"/>
            <p14:sldId id="288"/>
            <p14:sldId id="323"/>
            <p14:sldId id="289"/>
            <p14:sldId id="324"/>
            <p14:sldId id="290"/>
          </p14:sldIdLst>
        </p14:section>
        <p14:section name="Go to market" id="{86B38737-33BE-4827-836A-8B341D8AA996}">
          <p14:sldIdLst>
            <p14:sldId id="328"/>
            <p14:sldId id="316"/>
            <p14:sldId id="317"/>
            <p14:sldId id="320"/>
            <p14:sldId id="319"/>
            <p14:sldId id="321"/>
            <p14:sldId id="269"/>
            <p14:sldId id="304"/>
            <p14:sldId id="305"/>
            <p14:sldId id="306"/>
            <p14:sldId id="271"/>
          </p14:sldIdLst>
        </p14:section>
        <p14:section name="funding request" id="{A70FFE8B-BBA5-49D1-9FFE-6B5276937BA9}">
          <p14:sldIdLst>
            <p14:sldId id="337"/>
            <p14:sldId id="272"/>
          </p14:sldIdLst>
        </p14:section>
        <p14:section name="Organization" id="{C343C577-BE79-4576-AB6F-4C8A2B53C8A7}">
          <p14:sldIdLst>
            <p14:sldId id="338"/>
            <p14:sldId id="265"/>
            <p14:sldId id="268"/>
            <p14:sldId id="326"/>
            <p14:sldId id="267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79CC"/>
    <a:srgbClr val="E7EBF5"/>
    <a:srgbClr val="0F6FC6"/>
    <a:srgbClr val="0E6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8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Users in each region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Asia</c:v>
                </c:pt>
                <c:pt idx="1">
                  <c:v>North America</c:v>
                </c:pt>
                <c:pt idx="2">
                  <c:v>Europe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34</c:v>
                </c:pt>
                <c:pt idx="2">
                  <c:v>37</c:v>
                </c:pt>
                <c:pt idx="3">
                  <c:v>2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 Year Sales Projection  三年销售预期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1.5</c:v>
                </c:pt>
                <c:pt idx="1">
                  <c:v>5</c:v>
                </c:pt>
                <c:pt idx="2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649088"/>
        <c:axId val="194649480"/>
      </c:barChart>
      <c:catAx>
        <c:axId val="19464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649480"/>
        <c:crosses val="autoZero"/>
        <c:auto val="1"/>
        <c:lblAlgn val="ctr"/>
        <c:lblOffset val="100"/>
        <c:noMultiLvlLbl val="0"/>
      </c:catAx>
      <c:valAx>
        <c:axId val="194649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649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Long Term Sales Projection  后期销售预期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2022</c:v>
                </c:pt>
                <c:pt idx="1">
                  <c:v>2025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150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650264"/>
        <c:axId val="194650656"/>
      </c:barChart>
      <c:catAx>
        <c:axId val="194650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650656"/>
        <c:crosses val="autoZero"/>
        <c:auto val="1"/>
        <c:lblAlgn val="ctr"/>
        <c:lblOffset val="100"/>
        <c:noMultiLvlLbl val="0"/>
      </c:catAx>
      <c:valAx>
        <c:axId val="19465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650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BA2556-5596-4106-AC95-77404D07D32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3CEA-07CD-49E3-8DE1-8DFF6F137F09}">
      <dgm:prSet phldrT="[Text]"/>
      <dgm:spPr/>
      <dgm:t>
        <a:bodyPr/>
        <a:lstStyle/>
        <a:p>
          <a:r>
            <a:rPr lang="en-US" altLang="zh-CN" dirty="0" smtClean="0"/>
            <a:t>How to Sell</a:t>
          </a:r>
        </a:p>
        <a:p>
          <a:r>
            <a:rPr lang="zh-CN" altLang="en-US" dirty="0" smtClean="0"/>
            <a:t>销售模式</a:t>
          </a:r>
          <a:endParaRPr lang="en-US" dirty="0"/>
        </a:p>
      </dgm:t>
    </dgm:pt>
    <dgm:pt modelId="{13957CBD-2DBC-4C35-921D-91CB99E88BC4}" type="parTrans" cxnId="{5B9BB7B6-FE9E-4412-AD61-EA75FF64A148}">
      <dgm:prSet/>
      <dgm:spPr/>
      <dgm:t>
        <a:bodyPr/>
        <a:lstStyle/>
        <a:p>
          <a:endParaRPr lang="en-US"/>
        </a:p>
      </dgm:t>
    </dgm:pt>
    <dgm:pt modelId="{9449CEAF-05D9-46FA-9675-C82DA9CC0E93}" type="sibTrans" cxnId="{5B9BB7B6-FE9E-4412-AD61-EA75FF64A148}">
      <dgm:prSet/>
      <dgm:spPr/>
      <dgm:t>
        <a:bodyPr/>
        <a:lstStyle/>
        <a:p>
          <a:endParaRPr lang="en-US"/>
        </a:p>
      </dgm:t>
    </dgm:pt>
    <dgm:pt modelId="{49AFEFC0-F48F-45E6-8365-50C0CFB931EF}">
      <dgm:prSet phldrT="[Text]"/>
      <dgm:spPr/>
      <dgm:t>
        <a:bodyPr/>
        <a:lstStyle/>
        <a:p>
          <a:r>
            <a:rPr lang="en-US" altLang="zh-CN" dirty="0" smtClean="0"/>
            <a:t>Designer</a:t>
          </a:r>
          <a:r>
            <a:rPr lang="zh-CN" altLang="en-US" dirty="0" smtClean="0"/>
            <a:t> </a:t>
          </a:r>
          <a:r>
            <a:rPr lang="en-US" altLang="zh-CN" dirty="0" smtClean="0"/>
            <a:t>sells</a:t>
          </a:r>
          <a:r>
            <a:rPr lang="zh-CN" altLang="en-US" dirty="0" smtClean="0"/>
            <a:t> </a:t>
          </a:r>
          <a:r>
            <a:rPr lang="en-US" altLang="zh-CN" dirty="0" smtClean="0"/>
            <a:t>on platform</a:t>
          </a:r>
        </a:p>
        <a:p>
          <a:r>
            <a:rPr lang="zh-CN" altLang="en-US" dirty="0" smtClean="0"/>
            <a:t>个人在平台销售</a:t>
          </a:r>
          <a:endParaRPr lang="en-US" altLang="zh-CN" dirty="0" smtClean="0"/>
        </a:p>
      </dgm:t>
    </dgm:pt>
    <dgm:pt modelId="{A4A21B63-9705-402A-8317-945A85E7102B}" type="parTrans" cxnId="{6873D70E-CE1B-40AD-A6FA-EEF9EB8401E7}">
      <dgm:prSet/>
      <dgm:spPr/>
      <dgm:t>
        <a:bodyPr/>
        <a:lstStyle/>
        <a:p>
          <a:endParaRPr lang="en-US"/>
        </a:p>
      </dgm:t>
    </dgm:pt>
    <dgm:pt modelId="{BA88A8A7-1435-48BD-A571-9A762CB868F1}" type="sibTrans" cxnId="{6873D70E-CE1B-40AD-A6FA-EEF9EB8401E7}">
      <dgm:prSet/>
      <dgm:spPr/>
      <dgm:t>
        <a:bodyPr/>
        <a:lstStyle/>
        <a:p>
          <a:endParaRPr lang="en-US"/>
        </a:p>
      </dgm:t>
    </dgm:pt>
    <dgm:pt modelId="{16447C3B-8E60-451F-A1AC-45882780B5FE}">
      <dgm:prSet phldrT="[Text]"/>
      <dgm:spPr/>
      <dgm:t>
        <a:bodyPr/>
        <a:lstStyle/>
        <a:p>
          <a:r>
            <a:rPr lang="en-US" dirty="0" smtClean="0"/>
            <a:t>Companies from different industries sells on platform</a:t>
          </a:r>
        </a:p>
        <a:p>
          <a:r>
            <a:rPr lang="zh-CN" altLang="en-US" dirty="0" smtClean="0"/>
            <a:t>行业设计公司在平台销售</a:t>
          </a:r>
          <a:endParaRPr lang="en-US" dirty="0" smtClean="0"/>
        </a:p>
      </dgm:t>
    </dgm:pt>
    <dgm:pt modelId="{3181FBE5-A56A-4646-9C0E-81E5B4457AD1}" type="parTrans" cxnId="{23DD4F8A-533E-42BE-B767-4B5EA8D574F3}">
      <dgm:prSet/>
      <dgm:spPr/>
      <dgm:t>
        <a:bodyPr/>
        <a:lstStyle/>
        <a:p>
          <a:endParaRPr lang="en-US"/>
        </a:p>
      </dgm:t>
    </dgm:pt>
    <dgm:pt modelId="{0D08C96A-A2FB-4283-9183-EB85854ED093}" type="sibTrans" cxnId="{23DD4F8A-533E-42BE-B767-4B5EA8D574F3}">
      <dgm:prSet/>
      <dgm:spPr/>
      <dgm:t>
        <a:bodyPr/>
        <a:lstStyle/>
        <a:p>
          <a:endParaRPr lang="en-US"/>
        </a:p>
      </dgm:t>
    </dgm:pt>
    <dgm:pt modelId="{4297184F-746C-44C2-ABF2-AAC43362A337}">
      <dgm:prSet phldrT="[Text]"/>
      <dgm:spPr/>
      <dgm:t>
        <a:bodyPr/>
        <a:lstStyle/>
        <a:p>
          <a:r>
            <a:rPr lang="en-US" altLang="zh-CN" dirty="0" smtClean="0"/>
            <a:t>Who to Buy</a:t>
          </a:r>
        </a:p>
        <a:p>
          <a:r>
            <a:rPr lang="zh-CN" altLang="en-US" dirty="0" smtClean="0"/>
            <a:t>目标客户</a:t>
          </a:r>
          <a:endParaRPr lang="en-US" dirty="0"/>
        </a:p>
      </dgm:t>
    </dgm:pt>
    <dgm:pt modelId="{36FF5948-A0CA-4EED-BC53-B33877D35FDE}" type="parTrans" cxnId="{0CB97A0F-60A1-44B8-8708-7B99977D2F4C}">
      <dgm:prSet/>
      <dgm:spPr/>
      <dgm:t>
        <a:bodyPr/>
        <a:lstStyle/>
        <a:p>
          <a:endParaRPr lang="en-US"/>
        </a:p>
      </dgm:t>
    </dgm:pt>
    <dgm:pt modelId="{AEBC2B4F-B52D-4D90-8A3C-F192F4739E90}" type="sibTrans" cxnId="{0CB97A0F-60A1-44B8-8708-7B99977D2F4C}">
      <dgm:prSet/>
      <dgm:spPr/>
      <dgm:t>
        <a:bodyPr/>
        <a:lstStyle/>
        <a:p>
          <a:endParaRPr lang="en-US"/>
        </a:p>
      </dgm:t>
    </dgm:pt>
    <dgm:pt modelId="{FC57A797-E9A2-41B3-8ED9-B4584588CFF6}">
      <dgm:prSet phldrT="[Text]"/>
      <dgm:spPr/>
      <dgm:t>
        <a:bodyPr/>
        <a:lstStyle/>
        <a:p>
          <a:r>
            <a:rPr lang="en-US" altLang="zh-CN" dirty="0" smtClean="0"/>
            <a:t>Customers</a:t>
          </a:r>
        </a:p>
        <a:p>
          <a:r>
            <a:rPr lang="zh-CN" altLang="en-US" dirty="0" smtClean="0"/>
            <a:t>个人用户</a:t>
          </a:r>
          <a:endParaRPr lang="en-US" dirty="0"/>
        </a:p>
      </dgm:t>
    </dgm:pt>
    <dgm:pt modelId="{A2C83ABC-50DB-4291-938D-1EAC42E0CFAC}" type="parTrans" cxnId="{B94E96D8-4A93-4801-9D25-BD5FD538E835}">
      <dgm:prSet/>
      <dgm:spPr/>
      <dgm:t>
        <a:bodyPr/>
        <a:lstStyle/>
        <a:p>
          <a:endParaRPr lang="en-US"/>
        </a:p>
      </dgm:t>
    </dgm:pt>
    <dgm:pt modelId="{AC0A6246-71A1-4A8D-BAD9-3762FF4FF237}" type="sibTrans" cxnId="{B94E96D8-4A93-4801-9D25-BD5FD538E835}">
      <dgm:prSet/>
      <dgm:spPr/>
      <dgm:t>
        <a:bodyPr/>
        <a:lstStyle/>
        <a:p>
          <a:endParaRPr lang="en-US"/>
        </a:p>
      </dgm:t>
    </dgm:pt>
    <dgm:pt modelId="{191F629A-44B5-4C15-819E-C94DBF438D22}">
      <dgm:prSet phldrT="[Text]"/>
      <dgm:spPr/>
      <dgm:t>
        <a:bodyPr/>
        <a:lstStyle/>
        <a:p>
          <a:r>
            <a:rPr lang="en-US" altLang="zh-CN" dirty="0" smtClean="0"/>
            <a:t>Businesses</a:t>
          </a:r>
        </a:p>
        <a:p>
          <a:r>
            <a:rPr lang="zh-CN" altLang="en-US" dirty="0" smtClean="0"/>
            <a:t>行业公司</a:t>
          </a:r>
          <a:endParaRPr lang="en-US" dirty="0"/>
        </a:p>
      </dgm:t>
    </dgm:pt>
    <dgm:pt modelId="{84C2CA15-82D5-4AA5-B9C0-C2AFD44D547A}" type="parTrans" cxnId="{22FDAF18-D120-4E22-9331-48C18C16C7AE}">
      <dgm:prSet/>
      <dgm:spPr/>
      <dgm:t>
        <a:bodyPr/>
        <a:lstStyle/>
        <a:p>
          <a:endParaRPr lang="en-US"/>
        </a:p>
      </dgm:t>
    </dgm:pt>
    <dgm:pt modelId="{561D9CE7-CA0D-4457-8741-CD096902B563}" type="sibTrans" cxnId="{22FDAF18-D120-4E22-9331-48C18C16C7AE}">
      <dgm:prSet/>
      <dgm:spPr/>
      <dgm:t>
        <a:bodyPr/>
        <a:lstStyle/>
        <a:p>
          <a:endParaRPr lang="en-US"/>
        </a:p>
      </dgm:t>
    </dgm:pt>
    <dgm:pt modelId="{DA7158EC-2021-4E8A-BAE0-2BBD735E4BC4}">
      <dgm:prSet phldrT="[Text]"/>
      <dgm:spPr/>
      <dgm:t>
        <a:bodyPr/>
        <a:lstStyle/>
        <a:p>
          <a:r>
            <a:rPr lang="en-US" altLang="zh-CN" dirty="0" smtClean="0"/>
            <a:t>Advantage</a:t>
          </a:r>
        </a:p>
        <a:p>
          <a:r>
            <a:rPr lang="zh-CN" altLang="en-US" dirty="0" smtClean="0"/>
            <a:t>销售优势</a:t>
          </a:r>
          <a:endParaRPr lang="en-US" dirty="0"/>
        </a:p>
      </dgm:t>
    </dgm:pt>
    <dgm:pt modelId="{3B7A1F05-63D7-4DB8-86D1-FF1424E9F176}" type="parTrans" cxnId="{C628AD7D-A76B-4586-AFB3-D89BEAA48822}">
      <dgm:prSet/>
      <dgm:spPr/>
      <dgm:t>
        <a:bodyPr/>
        <a:lstStyle/>
        <a:p>
          <a:endParaRPr lang="en-US"/>
        </a:p>
      </dgm:t>
    </dgm:pt>
    <dgm:pt modelId="{8DF30BA6-9AA6-4322-AB07-D2BFFABC996F}" type="sibTrans" cxnId="{C628AD7D-A76B-4586-AFB3-D89BEAA48822}">
      <dgm:prSet/>
      <dgm:spPr/>
      <dgm:t>
        <a:bodyPr/>
        <a:lstStyle/>
        <a:p>
          <a:endParaRPr lang="en-US"/>
        </a:p>
      </dgm:t>
    </dgm:pt>
    <dgm:pt modelId="{F157CE37-D1DE-46E5-95F8-CB3D58CC9A5E}">
      <dgm:prSet phldrT="[Text]"/>
      <dgm:spPr/>
      <dgm:t>
        <a:bodyPr/>
        <a:lstStyle/>
        <a:p>
          <a:r>
            <a:rPr lang="en-US" altLang="zh-CN" dirty="0" smtClean="0"/>
            <a:t>Biggest database</a:t>
          </a:r>
        </a:p>
        <a:p>
          <a:r>
            <a:rPr lang="zh-CN" altLang="en-US" dirty="0" smtClean="0"/>
            <a:t>最大模型数据库</a:t>
          </a:r>
          <a:endParaRPr lang="en-US" dirty="0"/>
        </a:p>
      </dgm:t>
    </dgm:pt>
    <dgm:pt modelId="{10CC404B-6D82-447C-B6F6-423F4EC0DE46}" type="parTrans" cxnId="{C6E5D7A7-4A48-4245-950B-8A7203D2DE45}">
      <dgm:prSet/>
      <dgm:spPr/>
      <dgm:t>
        <a:bodyPr/>
        <a:lstStyle/>
        <a:p>
          <a:endParaRPr lang="en-US"/>
        </a:p>
      </dgm:t>
    </dgm:pt>
    <dgm:pt modelId="{756BC8F3-F7E6-4747-A8D9-468C784E4C53}" type="sibTrans" cxnId="{C6E5D7A7-4A48-4245-950B-8A7203D2DE45}">
      <dgm:prSet/>
      <dgm:spPr/>
      <dgm:t>
        <a:bodyPr/>
        <a:lstStyle/>
        <a:p>
          <a:endParaRPr lang="en-US"/>
        </a:p>
      </dgm:t>
    </dgm:pt>
    <dgm:pt modelId="{EDDE1746-4E94-480B-B192-A99B131ED609}">
      <dgm:prSet phldrT="[Text]"/>
      <dgm:spPr/>
      <dgm:t>
        <a:bodyPr/>
        <a:lstStyle/>
        <a:p>
          <a:r>
            <a:rPr lang="en-US" dirty="0" smtClean="0"/>
            <a:t>Lower cost</a:t>
          </a:r>
        </a:p>
        <a:p>
          <a:r>
            <a:rPr lang="zh-CN" altLang="en-US" dirty="0" smtClean="0"/>
            <a:t>降低成本</a:t>
          </a:r>
          <a:endParaRPr lang="en-US" dirty="0"/>
        </a:p>
      </dgm:t>
    </dgm:pt>
    <dgm:pt modelId="{43F23B03-DBAD-4DEF-8214-3492BD5763D3}" type="parTrans" cxnId="{CD0EADE5-6F31-476E-950F-59D8163F6E61}">
      <dgm:prSet/>
      <dgm:spPr/>
      <dgm:t>
        <a:bodyPr/>
        <a:lstStyle/>
        <a:p>
          <a:endParaRPr lang="en-US"/>
        </a:p>
      </dgm:t>
    </dgm:pt>
    <dgm:pt modelId="{09B94FD3-F2C0-482B-B05E-C63A3B0CEACC}" type="sibTrans" cxnId="{CD0EADE5-6F31-476E-950F-59D8163F6E61}">
      <dgm:prSet/>
      <dgm:spPr/>
      <dgm:t>
        <a:bodyPr/>
        <a:lstStyle/>
        <a:p>
          <a:endParaRPr lang="en-US"/>
        </a:p>
      </dgm:t>
    </dgm:pt>
    <dgm:pt modelId="{5CA2868D-6716-4BD4-BFED-FC6A34298C79}" type="pres">
      <dgm:prSet presAssocID="{F6BA2556-5596-4106-AC95-77404D07D328}" presName="theList" presStyleCnt="0">
        <dgm:presLayoutVars>
          <dgm:dir/>
          <dgm:animLvl val="lvl"/>
          <dgm:resizeHandles val="exact"/>
        </dgm:presLayoutVars>
      </dgm:prSet>
      <dgm:spPr/>
    </dgm:pt>
    <dgm:pt modelId="{0016E7D1-CEF7-46F5-A5CB-9C2EDA37958E}" type="pres">
      <dgm:prSet presAssocID="{0B093CEA-07CD-49E3-8DE1-8DFF6F137F09}" presName="compNode" presStyleCnt="0"/>
      <dgm:spPr/>
    </dgm:pt>
    <dgm:pt modelId="{11C0FB90-CEFB-4F02-B49D-BD8049F072D9}" type="pres">
      <dgm:prSet presAssocID="{0B093CEA-07CD-49E3-8DE1-8DFF6F137F09}" presName="aNode" presStyleLbl="bgShp" presStyleIdx="0" presStyleCnt="3"/>
      <dgm:spPr/>
      <dgm:t>
        <a:bodyPr/>
        <a:lstStyle/>
        <a:p>
          <a:endParaRPr lang="en-US"/>
        </a:p>
      </dgm:t>
    </dgm:pt>
    <dgm:pt modelId="{9DD02D46-3188-43FD-94FC-3DC7BC9684CD}" type="pres">
      <dgm:prSet presAssocID="{0B093CEA-07CD-49E3-8DE1-8DFF6F137F09}" presName="textNode" presStyleLbl="bgShp" presStyleIdx="0" presStyleCnt="3"/>
      <dgm:spPr/>
      <dgm:t>
        <a:bodyPr/>
        <a:lstStyle/>
        <a:p>
          <a:endParaRPr lang="en-US"/>
        </a:p>
      </dgm:t>
    </dgm:pt>
    <dgm:pt modelId="{3587E806-E36A-4B77-8E24-B5304BCC2E63}" type="pres">
      <dgm:prSet presAssocID="{0B093CEA-07CD-49E3-8DE1-8DFF6F137F09}" presName="compChildNode" presStyleCnt="0"/>
      <dgm:spPr/>
    </dgm:pt>
    <dgm:pt modelId="{FB5A7199-582C-439F-80F4-853B755E5AC4}" type="pres">
      <dgm:prSet presAssocID="{0B093CEA-07CD-49E3-8DE1-8DFF6F137F09}" presName="theInnerList" presStyleCnt="0"/>
      <dgm:spPr/>
    </dgm:pt>
    <dgm:pt modelId="{E5759A2C-696D-446B-8AD7-D31768A69AC7}" type="pres">
      <dgm:prSet presAssocID="{49AFEFC0-F48F-45E6-8365-50C0CFB931EF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C27D3-4765-4925-9545-BECB01500F76}" type="pres">
      <dgm:prSet presAssocID="{49AFEFC0-F48F-45E6-8365-50C0CFB931EF}" presName="aSpace2" presStyleCnt="0"/>
      <dgm:spPr/>
    </dgm:pt>
    <dgm:pt modelId="{AFF3A959-21DA-45B6-A024-EB3B4FB416C5}" type="pres">
      <dgm:prSet presAssocID="{16447C3B-8E60-451F-A1AC-45882780B5FE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D89BF-ABBF-4134-81D2-648CBDD85006}" type="pres">
      <dgm:prSet presAssocID="{0B093CEA-07CD-49E3-8DE1-8DFF6F137F09}" presName="aSpace" presStyleCnt="0"/>
      <dgm:spPr/>
    </dgm:pt>
    <dgm:pt modelId="{9BAEC67B-983F-4382-AF25-0C4D351E84C6}" type="pres">
      <dgm:prSet presAssocID="{4297184F-746C-44C2-ABF2-AAC43362A337}" presName="compNode" presStyleCnt="0"/>
      <dgm:spPr/>
    </dgm:pt>
    <dgm:pt modelId="{EF489DA2-75AC-4B6F-80E7-0818CB4DB90D}" type="pres">
      <dgm:prSet presAssocID="{4297184F-746C-44C2-ABF2-AAC43362A337}" presName="aNode" presStyleLbl="bgShp" presStyleIdx="1" presStyleCnt="3"/>
      <dgm:spPr/>
      <dgm:t>
        <a:bodyPr/>
        <a:lstStyle/>
        <a:p>
          <a:endParaRPr lang="en-US"/>
        </a:p>
      </dgm:t>
    </dgm:pt>
    <dgm:pt modelId="{DAA82069-6F22-4375-95F0-DC3E80E7D32F}" type="pres">
      <dgm:prSet presAssocID="{4297184F-746C-44C2-ABF2-AAC43362A337}" presName="textNode" presStyleLbl="bgShp" presStyleIdx="1" presStyleCnt="3"/>
      <dgm:spPr/>
      <dgm:t>
        <a:bodyPr/>
        <a:lstStyle/>
        <a:p>
          <a:endParaRPr lang="en-US"/>
        </a:p>
      </dgm:t>
    </dgm:pt>
    <dgm:pt modelId="{1131C0BA-69EC-4A76-961F-911F216A82AC}" type="pres">
      <dgm:prSet presAssocID="{4297184F-746C-44C2-ABF2-AAC43362A337}" presName="compChildNode" presStyleCnt="0"/>
      <dgm:spPr/>
    </dgm:pt>
    <dgm:pt modelId="{18EC0E44-166B-46D4-BCBC-25CF92FDBED3}" type="pres">
      <dgm:prSet presAssocID="{4297184F-746C-44C2-ABF2-AAC43362A337}" presName="theInnerList" presStyleCnt="0"/>
      <dgm:spPr/>
    </dgm:pt>
    <dgm:pt modelId="{42F8D6E1-F907-4427-A0A2-8B6DAFB873DD}" type="pres">
      <dgm:prSet presAssocID="{FC57A797-E9A2-41B3-8ED9-B4584588CFF6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420DA5-7432-47F8-AC5B-1EC5A1240FB2}" type="pres">
      <dgm:prSet presAssocID="{FC57A797-E9A2-41B3-8ED9-B4584588CFF6}" presName="aSpace2" presStyleCnt="0"/>
      <dgm:spPr/>
    </dgm:pt>
    <dgm:pt modelId="{579A33C9-1A14-4241-B97F-A62A05D43AFD}" type="pres">
      <dgm:prSet presAssocID="{191F629A-44B5-4C15-819E-C94DBF438D22}" presName="childNode" presStyleLbl="node1" presStyleIdx="3" presStyleCnt="6">
        <dgm:presLayoutVars>
          <dgm:bulletEnabled val="1"/>
        </dgm:presLayoutVars>
      </dgm:prSet>
      <dgm:spPr/>
    </dgm:pt>
    <dgm:pt modelId="{7EA15A12-5256-4128-B2F4-723A22AEFB8C}" type="pres">
      <dgm:prSet presAssocID="{4297184F-746C-44C2-ABF2-AAC43362A337}" presName="aSpace" presStyleCnt="0"/>
      <dgm:spPr/>
    </dgm:pt>
    <dgm:pt modelId="{1E98B6E8-5A4E-4A77-99DD-C4370EAEDED2}" type="pres">
      <dgm:prSet presAssocID="{DA7158EC-2021-4E8A-BAE0-2BBD735E4BC4}" presName="compNode" presStyleCnt="0"/>
      <dgm:spPr/>
    </dgm:pt>
    <dgm:pt modelId="{34D9E2FF-7365-40C2-AC8F-F0AB0346E7A7}" type="pres">
      <dgm:prSet presAssocID="{DA7158EC-2021-4E8A-BAE0-2BBD735E4BC4}" presName="aNode" presStyleLbl="bgShp" presStyleIdx="2" presStyleCnt="3"/>
      <dgm:spPr/>
    </dgm:pt>
    <dgm:pt modelId="{1182D446-0D12-4A45-8CC2-4D2EE7FDFC98}" type="pres">
      <dgm:prSet presAssocID="{DA7158EC-2021-4E8A-BAE0-2BBD735E4BC4}" presName="textNode" presStyleLbl="bgShp" presStyleIdx="2" presStyleCnt="3"/>
      <dgm:spPr/>
    </dgm:pt>
    <dgm:pt modelId="{07C30BA7-B741-489F-B55D-69C0E4722A11}" type="pres">
      <dgm:prSet presAssocID="{DA7158EC-2021-4E8A-BAE0-2BBD735E4BC4}" presName="compChildNode" presStyleCnt="0"/>
      <dgm:spPr/>
    </dgm:pt>
    <dgm:pt modelId="{A46AC70D-2CB5-4062-B61A-D7AF6EA699DD}" type="pres">
      <dgm:prSet presAssocID="{DA7158EC-2021-4E8A-BAE0-2BBD735E4BC4}" presName="theInnerList" presStyleCnt="0"/>
      <dgm:spPr/>
    </dgm:pt>
    <dgm:pt modelId="{E5411F61-0A7A-41F8-A6B3-78422B5B55AB}" type="pres">
      <dgm:prSet presAssocID="{F157CE37-D1DE-46E5-95F8-CB3D58CC9A5E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01C2A-1E4E-49AB-857F-D3C806B6F82D}" type="pres">
      <dgm:prSet presAssocID="{F157CE37-D1DE-46E5-95F8-CB3D58CC9A5E}" presName="aSpace2" presStyleCnt="0"/>
      <dgm:spPr/>
    </dgm:pt>
    <dgm:pt modelId="{82C7D81A-3618-43EE-8E0A-F06804FD8A84}" type="pres">
      <dgm:prSet presAssocID="{EDDE1746-4E94-480B-B192-A99B131ED609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0EADE5-6F31-476E-950F-59D8163F6E61}" srcId="{DA7158EC-2021-4E8A-BAE0-2BBD735E4BC4}" destId="{EDDE1746-4E94-480B-B192-A99B131ED609}" srcOrd="1" destOrd="0" parTransId="{43F23B03-DBAD-4DEF-8214-3492BD5763D3}" sibTransId="{09B94FD3-F2C0-482B-B05E-C63A3B0CEACC}"/>
    <dgm:cxn modelId="{6873D70E-CE1B-40AD-A6FA-EEF9EB8401E7}" srcId="{0B093CEA-07CD-49E3-8DE1-8DFF6F137F09}" destId="{49AFEFC0-F48F-45E6-8365-50C0CFB931EF}" srcOrd="0" destOrd="0" parTransId="{A4A21B63-9705-402A-8317-945A85E7102B}" sibTransId="{BA88A8A7-1435-48BD-A571-9A762CB868F1}"/>
    <dgm:cxn modelId="{F2F4BC64-FA74-4A32-964D-EFFE66A0CE61}" type="presOf" srcId="{F157CE37-D1DE-46E5-95F8-CB3D58CC9A5E}" destId="{E5411F61-0A7A-41F8-A6B3-78422B5B55AB}" srcOrd="0" destOrd="0" presId="urn:microsoft.com/office/officeart/2005/8/layout/lProcess2"/>
    <dgm:cxn modelId="{077F0CCF-69CF-463F-9A6E-588CC6C83C48}" type="presOf" srcId="{191F629A-44B5-4C15-819E-C94DBF438D22}" destId="{579A33C9-1A14-4241-B97F-A62A05D43AFD}" srcOrd="0" destOrd="0" presId="urn:microsoft.com/office/officeart/2005/8/layout/lProcess2"/>
    <dgm:cxn modelId="{5B9BB7B6-FE9E-4412-AD61-EA75FF64A148}" srcId="{F6BA2556-5596-4106-AC95-77404D07D328}" destId="{0B093CEA-07CD-49E3-8DE1-8DFF6F137F09}" srcOrd="0" destOrd="0" parTransId="{13957CBD-2DBC-4C35-921D-91CB99E88BC4}" sibTransId="{9449CEAF-05D9-46FA-9675-C82DA9CC0E93}"/>
    <dgm:cxn modelId="{B94E96D8-4A93-4801-9D25-BD5FD538E835}" srcId="{4297184F-746C-44C2-ABF2-AAC43362A337}" destId="{FC57A797-E9A2-41B3-8ED9-B4584588CFF6}" srcOrd="0" destOrd="0" parTransId="{A2C83ABC-50DB-4291-938D-1EAC42E0CFAC}" sibTransId="{AC0A6246-71A1-4A8D-BAD9-3762FF4FF237}"/>
    <dgm:cxn modelId="{FF6902AC-1DD7-4354-AF36-D7A0411DEACD}" type="presOf" srcId="{4297184F-746C-44C2-ABF2-AAC43362A337}" destId="{EF489DA2-75AC-4B6F-80E7-0818CB4DB90D}" srcOrd="0" destOrd="0" presId="urn:microsoft.com/office/officeart/2005/8/layout/lProcess2"/>
    <dgm:cxn modelId="{C7A4DF84-7288-4DCB-904A-1BB349EDD3B4}" type="presOf" srcId="{0B093CEA-07CD-49E3-8DE1-8DFF6F137F09}" destId="{9DD02D46-3188-43FD-94FC-3DC7BC9684CD}" srcOrd="1" destOrd="0" presId="urn:microsoft.com/office/officeart/2005/8/layout/lProcess2"/>
    <dgm:cxn modelId="{CED0C169-13C9-4D09-AF28-C7FC9C874D2B}" type="presOf" srcId="{49AFEFC0-F48F-45E6-8365-50C0CFB931EF}" destId="{E5759A2C-696D-446B-8AD7-D31768A69AC7}" srcOrd="0" destOrd="0" presId="urn:microsoft.com/office/officeart/2005/8/layout/lProcess2"/>
    <dgm:cxn modelId="{27DDB8CB-5F8E-4B59-BA2A-D9E6687AD66D}" type="presOf" srcId="{0B093CEA-07CD-49E3-8DE1-8DFF6F137F09}" destId="{11C0FB90-CEFB-4F02-B49D-BD8049F072D9}" srcOrd="0" destOrd="0" presId="urn:microsoft.com/office/officeart/2005/8/layout/lProcess2"/>
    <dgm:cxn modelId="{043AD4AE-56CA-4E30-8DF5-F5427A73041E}" type="presOf" srcId="{16447C3B-8E60-451F-A1AC-45882780B5FE}" destId="{AFF3A959-21DA-45B6-A024-EB3B4FB416C5}" srcOrd="0" destOrd="0" presId="urn:microsoft.com/office/officeart/2005/8/layout/lProcess2"/>
    <dgm:cxn modelId="{7A2E1CDB-2B39-4298-BBC2-A5CE3D00F428}" type="presOf" srcId="{DA7158EC-2021-4E8A-BAE0-2BBD735E4BC4}" destId="{1182D446-0D12-4A45-8CC2-4D2EE7FDFC98}" srcOrd="1" destOrd="0" presId="urn:microsoft.com/office/officeart/2005/8/layout/lProcess2"/>
    <dgm:cxn modelId="{23DD4F8A-533E-42BE-B767-4B5EA8D574F3}" srcId="{0B093CEA-07CD-49E3-8DE1-8DFF6F137F09}" destId="{16447C3B-8E60-451F-A1AC-45882780B5FE}" srcOrd="1" destOrd="0" parTransId="{3181FBE5-A56A-4646-9C0E-81E5B4457AD1}" sibTransId="{0D08C96A-A2FB-4283-9183-EB85854ED093}"/>
    <dgm:cxn modelId="{0CB97A0F-60A1-44B8-8708-7B99977D2F4C}" srcId="{F6BA2556-5596-4106-AC95-77404D07D328}" destId="{4297184F-746C-44C2-ABF2-AAC43362A337}" srcOrd="1" destOrd="0" parTransId="{36FF5948-A0CA-4EED-BC53-B33877D35FDE}" sibTransId="{AEBC2B4F-B52D-4D90-8A3C-F192F4739E90}"/>
    <dgm:cxn modelId="{BA2EDACA-6A43-4012-9DF8-27B8C38E6862}" type="presOf" srcId="{DA7158EC-2021-4E8A-BAE0-2BBD735E4BC4}" destId="{34D9E2FF-7365-40C2-AC8F-F0AB0346E7A7}" srcOrd="0" destOrd="0" presId="urn:microsoft.com/office/officeart/2005/8/layout/lProcess2"/>
    <dgm:cxn modelId="{4060CA95-7DCF-4B85-AB8E-2F0C608280B6}" type="presOf" srcId="{F6BA2556-5596-4106-AC95-77404D07D328}" destId="{5CA2868D-6716-4BD4-BFED-FC6A34298C79}" srcOrd="0" destOrd="0" presId="urn:microsoft.com/office/officeart/2005/8/layout/lProcess2"/>
    <dgm:cxn modelId="{22FDAF18-D120-4E22-9331-48C18C16C7AE}" srcId="{4297184F-746C-44C2-ABF2-AAC43362A337}" destId="{191F629A-44B5-4C15-819E-C94DBF438D22}" srcOrd="1" destOrd="0" parTransId="{84C2CA15-82D5-4AA5-B9C0-C2AFD44D547A}" sibTransId="{561D9CE7-CA0D-4457-8741-CD096902B563}"/>
    <dgm:cxn modelId="{33A7BCE6-6756-403E-B01D-B5995327B7F2}" type="presOf" srcId="{FC57A797-E9A2-41B3-8ED9-B4584588CFF6}" destId="{42F8D6E1-F907-4427-A0A2-8B6DAFB873DD}" srcOrd="0" destOrd="0" presId="urn:microsoft.com/office/officeart/2005/8/layout/lProcess2"/>
    <dgm:cxn modelId="{E4CCB2E5-9F91-45D0-83E7-E167771E302C}" type="presOf" srcId="{4297184F-746C-44C2-ABF2-AAC43362A337}" destId="{DAA82069-6F22-4375-95F0-DC3E80E7D32F}" srcOrd="1" destOrd="0" presId="urn:microsoft.com/office/officeart/2005/8/layout/lProcess2"/>
    <dgm:cxn modelId="{26E42467-F42C-424C-BFE3-F5C18AC06E27}" type="presOf" srcId="{EDDE1746-4E94-480B-B192-A99B131ED609}" destId="{82C7D81A-3618-43EE-8E0A-F06804FD8A84}" srcOrd="0" destOrd="0" presId="urn:microsoft.com/office/officeart/2005/8/layout/lProcess2"/>
    <dgm:cxn modelId="{C628AD7D-A76B-4586-AFB3-D89BEAA48822}" srcId="{F6BA2556-5596-4106-AC95-77404D07D328}" destId="{DA7158EC-2021-4E8A-BAE0-2BBD735E4BC4}" srcOrd="2" destOrd="0" parTransId="{3B7A1F05-63D7-4DB8-86D1-FF1424E9F176}" sibTransId="{8DF30BA6-9AA6-4322-AB07-D2BFFABC996F}"/>
    <dgm:cxn modelId="{C6E5D7A7-4A48-4245-950B-8A7203D2DE45}" srcId="{DA7158EC-2021-4E8A-BAE0-2BBD735E4BC4}" destId="{F157CE37-D1DE-46E5-95F8-CB3D58CC9A5E}" srcOrd="0" destOrd="0" parTransId="{10CC404B-6D82-447C-B6F6-423F4EC0DE46}" sibTransId="{756BC8F3-F7E6-4747-A8D9-468C784E4C53}"/>
    <dgm:cxn modelId="{3D30946E-7740-4542-A22A-AA4CF9C22F6D}" type="presParOf" srcId="{5CA2868D-6716-4BD4-BFED-FC6A34298C79}" destId="{0016E7D1-CEF7-46F5-A5CB-9C2EDA37958E}" srcOrd="0" destOrd="0" presId="urn:microsoft.com/office/officeart/2005/8/layout/lProcess2"/>
    <dgm:cxn modelId="{205B8807-2857-4022-A25A-4B12B1258690}" type="presParOf" srcId="{0016E7D1-CEF7-46F5-A5CB-9C2EDA37958E}" destId="{11C0FB90-CEFB-4F02-B49D-BD8049F072D9}" srcOrd="0" destOrd="0" presId="urn:microsoft.com/office/officeart/2005/8/layout/lProcess2"/>
    <dgm:cxn modelId="{A94094C1-F147-46C4-AD23-AB541FF00662}" type="presParOf" srcId="{0016E7D1-CEF7-46F5-A5CB-9C2EDA37958E}" destId="{9DD02D46-3188-43FD-94FC-3DC7BC9684CD}" srcOrd="1" destOrd="0" presId="urn:microsoft.com/office/officeart/2005/8/layout/lProcess2"/>
    <dgm:cxn modelId="{00B9E21D-CDFB-4B93-838C-2FD42C74BB85}" type="presParOf" srcId="{0016E7D1-CEF7-46F5-A5CB-9C2EDA37958E}" destId="{3587E806-E36A-4B77-8E24-B5304BCC2E63}" srcOrd="2" destOrd="0" presId="urn:microsoft.com/office/officeart/2005/8/layout/lProcess2"/>
    <dgm:cxn modelId="{6B9BAC4A-5B35-449B-895F-8A78EFF85789}" type="presParOf" srcId="{3587E806-E36A-4B77-8E24-B5304BCC2E63}" destId="{FB5A7199-582C-439F-80F4-853B755E5AC4}" srcOrd="0" destOrd="0" presId="urn:microsoft.com/office/officeart/2005/8/layout/lProcess2"/>
    <dgm:cxn modelId="{1B3833DC-78BE-443A-9CCE-E0ABE1754D74}" type="presParOf" srcId="{FB5A7199-582C-439F-80F4-853B755E5AC4}" destId="{E5759A2C-696D-446B-8AD7-D31768A69AC7}" srcOrd="0" destOrd="0" presId="urn:microsoft.com/office/officeart/2005/8/layout/lProcess2"/>
    <dgm:cxn modelId="{F68852C2-4DE9-4735-A66C-251F983602A1}" type="presParOf" srcId="{FB5A7199-582C-439F-80F4-853B755E5AC4}" destId="{86CC27D3-4765-4925-9545-BECB01500F76}" srcOrd="1" destOrd="0" presId="urn:microsoft.com/office/officeart/2005/8/layout/lProcess2"/>
    <dgm:cxn modelId="{21FA4C7A-6D85-4D4A-BB11-18D42617F4A2}" type="presParOf" srcId="{FB5A7199-582C-439F-80F4-853B755E5AC4}" destId="{AFF3A959-21DA-45B6-A024-EB3B4FB416C5}" srcOrd="2" destOrd="0" presId="urn:microsoft.com/office/officeart/2005/8/layout/lProcess2"/>
    <dgm:cxn modelId="{6521305E-0300-4B87-A8AC-D89F7F36764F}" type="presParOf" srcId="{5CA2868D-6716-4BD4-BFED-FC6A34298C79}" destId="{918D89BF-ABBF-4134-81D2-648CBDD85006}" srcOrd="1" destOrd="0" presId="urn:microsoft.com/office/officeart/2005/8/layout/lProcess2"/>
    <dgm:cxn modelId="{87ACF085-91CD-48A4-A5D6-3A83EAC8B7B4}" type="presParOf" srcId="{5CA2868D-6716-4BD4-BFED-FC6A34298C79}" destId="{9BAEC67B-983F-4382-AF25-0C4D351E84C6}" srcOrd="2" destOrd="0" presId="urn:microsoft.com/office/officeart/2005/8/layout/lProcess2"/>
    <dgm:cxn modelId="{CCEA8F1B-17B5-4CF9-90A5-61FFA62E5328}" type="presParOf" srcId="{9BAEC67B-983F-4382-AF25-0C4D351E84C6}" destId="{EF489DA2-75AC-4B6F-80E7-0818CB4DB90D}" srcOrd="0" destOrd="0" presId="urn:microsoft.com/office/officeart/2005/8/layout/lProcess2"/>
    <dgm:cxn modelId="{FCC66DB5-B23F-40D3-B447-2D2D38BC1E2B}" type="presParOf" srcId="{9BAEC67B-983F-4382-AF25-0C4D351E84C6}" destId="{DAA82069-6F22-4375-95F0-DC3E80E7D32F}" srcOrd="1" destOrd="0" presId="urn:microsoft.com/office/officeart/2005/8/layout/lProcess2"/>
    <dgm:cxn modelId="{A3C69FA2-1B91-4F91-AD17-64BB87621C52}" type="presParOf" srcId="{9BAEC67B-983F-4382-AF25-0C4D351E84C6}" destId="{1131C0BA-69EC-4A76-961F-911F216A82AC}" srcOrd="2" destOrd="0" presId="urn:microsoft.com/office/officeart/2005/8/layout/lProcess2"/>
    <dgm:cxn modelId="{EBA51352-AB0B-4BBF-AEA2-5DD5189271F7}" type="presParOf" srcId="{1131C0BA-69EC-4A76-961F-911F216A82AC}" destId="{18EC0E44-166B-46D4-BCBC-25CF92FDBED3}" srcOrd="0" destOrd="0" presId="urn:microsoft.com/office/officeart/2005/8/layout/lProcess2"/>
    <dgm:cxn modelId="{51E9FA0A-5EE4-417A-AF86-EC4A1F27211F}" type="presParOf" srcId="{18EC0E44-166B-46D4-BCBC-25CF92FDBED3}" destId="{42F8D6E1-F907-4427-A0A2-8B6DAFB873DD}" srcOrd="0" destOrd="0" presId="urn:microsoft.com/office/officeart/2005/8/layout/lProcess2"/>
    <dgm:cxn modelId="{C7DD80A2-9879-4020-9BD3-76F9C2E6C408}" type="presParOf" srcId="{18EC0E44-166B-46D4-BCBC-25CF92FDBED3}" destId="{9E420DA5-7432-47F8-AC5B-1EC5A1240FB2}" srcOrd="1" destOrd="0" presId="urn:microsoft.com/office/officeart/2005/8/layout/lProcess2"/>
    <dgm:cxn modelId="{CC325F25-F175-4ECD-9C7A-9B2D22D377F1}" type="presParOf" srcId="{18EC0E44-166B-46D4-BCBC-25CF92FDBED3}" destId="{579A33C9-1A14-4241-B97F-A62A05D43AFD}" srcOrd="2" destOrd="0" presId="urn:microsoft.com/office/officeart/2005/8/layout/lProcess2"/>
    <dgm:cxn modelId="{8CED30F8-C67F-43EC-B3E7-F8FFE8CAE802}" type="presParOf" srcId="{5CA2868D-6716-4BD4-BFED-FC6A34298C79}" destId="{7EA15A12-5256-4128-B2F4-723A22AEFB8C}" srcOrd="3" destOrd="0" presId="urn:microsoft.com/office/officeart/2005/8/layout/lProcess2"/>
    <dgm:cxn modelId="{A75F1726-DF96-455D-B86E-C6F034E8A63C}" type="presParOf" srcId="{5CA2868D-6716-4BD4-BFED-FC6A34298C79}" destId="{1E98B6E8-5A4E-4A77-99DD-C4370EAEDED2}" srcOrd="4" destOrd="0" presId="urn:microsoft.com/office/officeart/2005/8/layout/lProcess2"/>
    <dgm:cxn modelId="{430986BE-B406-4EF0-91F9-64E35897D1CA}" type="presParOf" srcId="{1E98B6E8-5A4E-4A77-99DD-C4370EAEDED2}" destId="{34D9E2FF-7365-40C2-AC8F-F0AB0346E7A7}" srcOrd="0" destOrd="0" presId="urn:microsoft.com/office/officeart/2005/8/layout/lProcess2"/>
    <dgm:cxn modelId="{FD242DF7-A225-41C1-982E-55E039081ECA}" type="presParOf" srcId="{1E98B6E8-5A4E-4A77-99DD-C4370EAEDED2}" destId="{1182D446-0D12-4A45-8CC2-4D2EE7FDFC98}" srcOrd="1" destOrd="0" presId="urn:microsoft.com/office/officeart/2005/8/layout/lProcess2"/>
    <dgm:cxn modelId="{ECEA9B08-97F2-4029-B5C5-396128F1BFA6}" type="presParOf" srcId="{1E98B6E8-5A4E-4A77-99DD-C4370EAEDED2}" destId="{07C30BA7-B741-489F-B55D-69C0E4722A11}" srcOrd="2" destOrd="0" presId="urn:microsoft.com/office/officeart/2005/8/layout/lProcess2"/>
    <dgm:cxn modelId="{693CAD31-0355-427A-B455-6BF643FCBF03}" type="presParOf" srcId="{07C30BA7-B741-489F-B55D-69C0E4722A11}" destId="{A46AC70D-2CB5-4062-B61A-D7AF6EA699DD}" srcOrd="0" destOrd="0" presId="urn:microsoft.com/office/officeart/2005/8/layout/lProcess2"/>
    <dgm:cxn modelId="{38AF847C-FD38-4210-ABE4-F9D9A00AE260}" type="presParOf" srcId="{A46AC70D-2CB5-4062-B61A-D7AF6EA699DD}" destId="{E5411F61-0A7A-41F8-A6B3-78422B5B55AB}" srcOrd="0" destOrd="0" presId="urn:microsoft.com/office/officeart/2005/8/layout/lProcess2"/>
    <dgm:cxn modelId="{5C9849A5-75FF-4D88-B5EE-0419E4D5D0C5}" type="presParOf" srcId="{A46AC70D-2CB5-4062-B61A-D7AF6EA699DD}" destId="{73C01C2A-1E4E-49AB-857F-D3C806B6F82D}" srcOrd="1" destOrd="0" presId="urn:microsoft.com/office/officeart/2005/8/layout/lProcess2"/>
    <dgm:cxn modelId="{4E55F5F2-183E-47FD-87A5-AE00C468CEAB}" type="presParOf" srcId="{A46AC70D-2CB5-4062-B61A-D7AF6EA699DD}" destId="{82C7D81A-3618-43EE-8E0A-F06804FD8A8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BA2556-5596-4106-AC95-77404D07D32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3CEA-07CD-49E3-8DE1-8DFF6F137F09}">
      <dgm:prSet phldrT="[Text]"/>
      <dgm:spPr/>
      <dgm:t>
        <a:bodyPr/>
        <a:lstStyle/>
        <a:p>
          <a:r>
            <a:rPr lang="en-US" altLang="zh-CN" dirty="0" smtClean="0"/>
            <a:t>How to Sell</a:t>
          </a:r>
        </a:p>
        <a:p>
          <a:r>
            <a:rPr lang="zh-CN" altLang="en-US" dirty="0" smtClean="0"/>
            <a:t>销售模式</a:t>
          </a:r>
          <a:endParaRPr lang="en-US" dirty="0"/>
        </a:p>
      </dgm:t>
    </dgm:pt>
    <dgm:pt modelId="{13957CBD-2DBC-4C35-921D-91CB99E88BC4}" type="parTrans" cxnId="{5B9BB7B6-FE9E-4412-AD61-EA75FF64A148}">
      <dgm:prSet/>
      <dgm:spPr/>
      <dgm:t>
        <a:bodyPr/>
        <a:lstStyle/>
        <a:p>
          <a:endParaRPr lang="en-US"/>
        </a:p>
      </dgm:t>
    </dgm:pt>
    <dgm:pt modelId="{9449CEAF-05D9-46FA-9675-C82DA9CC0E93}" type="sibTrans" cxnId="{5B9BB7B6-FE9E-4412-AD61-EA75FF64A148}">
      <dgm:prSet/>
      <dgm:spPr/>
      <dgm:t>
        <a:bodyPr/>
        <a:lstStyle/>
        <a:p>
          <a:endParaRPr lang="en-US"/>
        </a:p>
      </dgm:t>
    </dgm:pt>
    <dgm:pt modelId="{49AFEFC0-F48F-45E6-8365-50C0CFB931EF}">
      <dgm:prSet phldrT="[Text]"/>
      <dgm:spPr/>
      <dgm:t>
        <a:bodyPr/>
        <a:lstStyle/>
        <a:p>
          <a:r>
            <a:rPr lang="en-US" altLang="zh-CN" dirty="0" smtClean="0"/>
            <a:t>Subscription</a:t>
          </a:r>
        </a:p>
        <a:p>
          <a:r>
            <a:rPr lang="zh-CN" altLang="en-US" dirty="0" smtClean="0"/>
            <a:t>订购</a:t>
          </a:r>
          <a:endParaRPr lang="en-US" altLang="zh-CN" dirty="0" smtClean="0"/>
        </a:p>
      </dgm:t>
    </dgm:pt>
    <dgm:pt modelId="{A4A21B63-9705-402A-8317-945A85E7102B}" type="parTrans" cxnId="{6873D70E-CE1B-40AD-A6FA-EEF9EB8401E7}">
      <dgm:prSet/>
      <dgm:spPr/>
      <dgm:t>
        <a:bodyPr/>
        <a:lstStyle/>
        <a:p>
          <a:endParaRPr lang="en-US"/>
        </a:p>
      </dgm:t>
    </dgm:pt>
    <dgm:pt modelId="{BA88A8A7-1435-48BD-A571-9A762CB868F1}" type="sibTrans" cxnId="{6873D70E-CE1B-40AD-A6FA-EEF9EB8401E7}">
      <dgm:prSet/>
      <dgm:spPr/>
      <dgm:t>
        <a:bodyPr/>
        <a:lstStyle/>
        <a:p>
          <a:endParaRPr lang="en-US"/>
        </a:p>
      </dgm:t>
    </dgm:pt>
    <dgm:pt modelId="{16447C3B-8E60-451F-A1AC-45882780B5FE}">
      <dgm:prSet phldrT="[Text]"/>
      <dgm:spPr/>
      <dgm:t>
        <a:bodyPr/>
        <a:lstStyle/>
        <a:p>
          <a:r>
            <a:rPr lang="en-US" altLang="zh-CN" dirty="0" smtClean="0"/>
            <a:t>Business</a:t>
          </a:r>
          <a:r>
            <a:rPr lang="zh-CN" altLang="en-US" dirty="0" smtClean="0"/>
            <a:t> </a:t>
          </a:r>
          <a:r>
            <a:rPr lang="en-US" altLang="zh-CN" dirty="0" smtClean="0"/>
            <a:t>Partner</a:t>
          </a:r>
          <a:r>
            <a:rPr lang="zh-CN" altLang="en-US" dirty="0" smtClean="0"/>
            <a:t> </a:t>
          </a:r>
          <a:r>
            <a:rPr lang="en-US" altLang="zh-CN" dirty="0" smtClean="0"/>
            <a:t>Program</a:t>
          </a:r>
        </a:p>
        <a:p>
          <a:r>
            <a:rPr lang="zh-CN" altLang="en-US" dirty="0" smtClean="0"/>
            <a:t>公司合作伙伴模式</a:t>
          </a:r>
          <a:endParaRPr lang="en-US" dirty="0" smtClean="0"/>
        </a:p>
      </dgm:t>
    </dgm:pt>
    <dgm:pt modelId="{3181FBE5-A56A-4646-9C0E-81E5B4457AD1}" type="parTrans" cxnId="{23DD4F8A-533E-42BE-B767-4B5EA8D574F3}">
      <dgm:prSet/>
      <dgm:spPr/>
      <dgm:t>
        <a:bodyPr/>
        <a:lstStyle/>
        <a:p>
          <a:endParaRPr lang="en-US"/>
        </a:p>
      </dgm:t>
    </dgm:pt>
    <dgm:pt modelId="{0D08C96A-A2FB-4283-9183-EB85854ED093}" type="sibTrans" cxnId="{23DD4F8A-533E-42BE-B767-4B5EA8D574F3}">
      <dgm:prSet/>
      <dgm:spPr/>
      <dgm:t>
        <a:bodyPr/>
        <a:lstStyle/>
        <a:p>
          <a:endParaRPr lang="en-US"/>
        </a:p>
      </dgm:t>
    </dgm:pt>
    <dgm:pt modelId="{4297184F-746C-44C2-ABF2-AAC43362A337}">
      <dgm:prSet phldrT="[Text]"/>
      <dgm:spPr/>
      <dgm:t>
        <a:bodyPr/>
        <a:lstStyle/>
        <a:p>
          <a:r>
            <a:rPr lang="en-US" altLang="zh-CN" dirty="0" smtClean="0"/>
            <a:t>Who to Buy</a:t>
          </a:r>
        </a:p>
        <a:p>
          <a:r>
            <a:rPr lang="zh-CN" altLang="en-US" dirty="0" smtClean="0"/>
            <a:t>目标客户</a:t>
          </a:r>
          <a:endParaRPr lang="en-US" dirty="0"/>
        </a:p>
      </dgm:t>
    </dgm:pt>
    <dgm:pt modelId="{36FF5948-A0CA-4EED-BC53-B33877D35FDE}" type="parTrans" cxnId="{0CB97A0F-60A1-44B8-8708-7B99977D2F4C}">
      <dgm:prSet/>
      <dgm:spPr/>
      <dgm:t>
        <a:bodyPr/>
        <a:lstStyle/>
        <a:p>
          <a:endParaRPr lang="en-US"/>
        </a:p>
      </dgm:t>
    </dgm:pt>
    <dgm:pt modelId="{AEBC2B4F-B52D-4D90-8A3C-F192F4739E90}" type="sibTrans" cxnId="{0CB97A0F-60A1-44B8-8708-7B99977D2F4C}">
      <dgm:prSet/>
      <dgm:spPr/>
      <dgm:t>
        <a:bodyPr/>
        <a:lstStyle/>
        <a:p>
          <a:endParaRPr lang="en-US"/>
        </a:p>
      </dgm:t>
    </dgm:pt>
    <dgm:pt modelId="{FC57A797-E9A2-41B3-8ED9-B4584588CFF6}">
      <dgm:prSet phldrT="[Text]"/>
      <dgm:spPr/>
      <dgm:t>
        <a:bodyPr/>
        <a:lstStyle/>
        <a:p>
          <a:r>
            <a:rPr lang="en-US" altLang="zh-CN" dirty="0" smtClean="0"/>
            <a:t>Customers</a:t>
          </a:r>
        </a:p>
        <a:p>
          <a:r>
            <a:rPr lang="zh-CN" altLang="en-US" dirty="0" smtClean="0"/>
            <a:t>个人用户</a:t>
          </a:r>
          <a:endParaRPr lang="en-US" dirty="0"/>
        </a:p>
      </dgm:t>
    </dgm:pt>
    <dgm:pt modelId="{A2C83ABC-50DB-4291-938D-1EAC42E0CFAC}" type="parTrans" cxnId="{B94E96D8-4A93-4801-9D25-BD5FD538E835}">
      <dgm:prSet/>
      <dgm:spPr/>
      <dgm:t>
        <a:bodyPr/>
        <a:lstStyle/>
        <a:p>
          <a:endParaRPr lang="en-US"/>
        </a:p>
      </dgm:t>
    </dgm:pt>
    <dgm:pt modelId="{AC0A6246-71A1-4A8D-BAD9-3762FF4FF237}" type="sibTrans" cxnId="{B94E96D8-4A93-4801-9D25-BD5FD538E835}">
      <dgm:prSet/>
      <dgm:spPr/>
      <dgm:t>
        <a:bodyPr/>
        <a:lstStyle/>
        <a:p>
          <a:endParaRPr lang="en-US"/>
        </a:p>
      </dgm:t>
    </dgm:pt>
    <dgm:pt modelId="{191F629A-44B5-4C15-819E-C94DBF438D22}">
      <dgm:prSet phldrT="[Text]"/>
      <dgm:spPr/>
      <dgm:t>
        <a:bodyPr/>
        <a:lstStyle/>
        <a:p>
          <a:r>
            <a:rPr lang="en-US" altLang="zh-CN" dirty="0" smtClean="0"/>
            <a:t>Businesses</a:t>
          </a:r>
        </a:p>
        <a:p>
          <a:r>
            <a:rPr lang="zh-CN" altLang="en-US" dirty="0" smtClean="0"/>
            <a:t>行业公司</a:t>
          </a:r>
          <a:endParaRPr lang="en-US" dirty="0"/>
        </a:p>
      </dgm:t>
    </dgm:pt>
    <dgm:pt modelId="{84C2CA15-82D5-4AA5-B9C0-C2AFD44D547A}" type="parTrans" cxnId="{22FDAF18-D120-4E22-9331-48C18C16C7AE}">
      <dgm:prSet/>
      <dgm:spPr/>
      <dgm:t>
        <a:bodyPr/>
        <a:lstStyle/>
        <a:p>
          <a:endParaRPr lang="en-US"/>
        </a:p>
      </dgm:t>
    </dgm:pt>
    <dgm:pt modelId="{561D9CE7-CA0D-4457-8741-CD096902B563}" type="sibTrans" cxnId="{22FDAF18-D120-4E22-9331-48C18C16C7AE}">
      <dgm:prSet/>
      <dgm:spPr/>
      <dgm:t>
        <a:bodyPr/>
        <a:lstStyle/>
        <a:p>
          <a:endParaRPr lang="en-US"/>
        </a:p>
      </dgm:t>
    </dgm:pt>
    <dgm:pt modelId="{DA7158EC-2021-4E8A-BAE0-2BBD735E4BC4}">
      <dgm:prSet phldrT="[Text]"/>
      <dgm:spPr/>
      <dgm:t>
        <a:bodyPr/>
        <a:lstStyle/>
        <a:p>
          <a:r>
            <a:rPr lang="en-US" altLang="zh-CN" dirty="0" smtClean="0"/>
            <a:t>Advantage</a:t>
          </a:r>
        </a:p>
        <a:p>
          <a:r>
            <a:rPr lang="zh-CN" altLang="en-US" dirty="0" smtClean="0"/>
            <a:t>销售优势</a:t>
          </a:r>
          <a:endParaRPr lang="en-US" dirty="0"/>
        </a:p>
      </dgm:t>
    </dgm:pt>
    <dgm:pt modelId="{3B7A1F05-63D7-4DB8-86D1-FF1424E9F176}" type="parTrans" cxnId="{C628AD7D-A76B-4586-AFB3-D89BEAA48822}">
      <dgm:prSet/>
      <dgm:spPr/>
      <dgm:t>
        <a:bodyPr/>
        <a:lstStyle/>
        <a:p>
          <a:endParaRPr lang="en-US"/>
        </a:p>
      </dgm:t>
    </dgm:pt>
    <dgm:pt modelId="{8DF30BA6-9AA6-4322-AB07-D2BFFABC996F}" type="sibTrans" cxnId="{C628AD7D-A76B-4586-AFB3-D89BEAA48822}">
      <dgm:prSet/>
      <dgm:spPr/>
      <dgm:t>
        <a:bodyPr/>
        <a:lstStyle/>
        <a:p>
          <a:endParaRPr lang="en-US"/>
        </a:p>
      </dgm:t>
    </dgm:pt>
    <dgm:pt modelId="{F157CE37-D1DE-46E5-95F8-CB3D58CC9A5E}">
      <dgm:prSet phldrT="[Text]"/>
      <dgm:spPr/>
      <dgm:t>
        <a:bodyPr/>
        <a:lstStyle/>
        <a:p>
          <a:r>
            <a:rPr lang="en-US" altLang="zh-CN" dirty="0" smtClean="0"/>
            <a:t>Easiest</a:t>
          </a:r>
          <a:r>
            <a:rPr lang="zh-CN" altLang="en-US" dirty="0" smtClean="0"/>
            <a:t> </a:t>
          </a:r>
          <a:r>
            <a:rPr lang="en-US" altLang="zh-CN" dirty="0" smtClean="0"/>
            <a:t>modeling method</a:t>
          </a:r>
          <a:endParaRPr lang="en-US" dirty="0" smtClean="0"/>
        </a:p>
        <a:p>
          <a:r>
            <a:rPr lang="zh-CN" altLang="en-US" dirty="0" smtClean="0"/>
            <a:t>最简易建模方法</a:t>
          </a:r>
          <a:endParaRPr lang="en-US" dirty="0"/>
        </a:p>
      </dgm:t>
    </dgm:pt>
    <dgm:pt modelId="{10CC404B-6D82-447C-B6F6-423F4EC0DE46}" type="parTrans" cxnId="{C6E5D7A7-4A48-4245-950B-8A7203D2DE45}">
      <dgm:prSet/>
      <dgm:spPr/>
      <dgm:t>
        <a:bodyPr/>
        <a:lstStyle/>
        <a:p>
          <a:endParaRPr lang="en-US"/>
        </a:p>
      </dgm:t>
    </dgm:pt>
    <dgm:pt modelId="{756BC8F3-F7E6-4747-A8D9-468C784E4C53}" type="sibTrans" cxnId="{C6E5D7A7-4A48-4245-950B-8A7203D2DE45}">
      <dgm:prSet/>
      <dgm:spPr/>
      <dgm:t>
        <a:bodyPr/>
        <a:lstStyle/>
        <a:p>
          <a:endParaRPr lang="en-US"/>
        </a:p>
      </dgm:t>
    </dgm:pt>
    <dgm:pt modelId="{EDDE1746-4E94-480B-B192-A99B131ED609}">
      <dgm:prSet phldrT="[Text]"/>
      <dgm:spPr/>
      <dgm:t>
        <a:bodyPr/>
        <a:lstStyle/>
        <a:p>
          <a:r>
            <a:rPr lang="en-US" dirty="0" smtClean="0"/>
            <a:t>Lower cost of </a:t>
          </a:r>
          <a:r>
            <a:rPr lang="en-US" altLang="zh-CN" dirty="0" smtClean="0"/>
            <a:t>development</a:t>
          </a:r>
          <a:endParaRPr lang="en-US" dirty="0" smtClean="0"/>
        </a:p>
        <a:p>
          <a:r>
            <a:rPr lang="zh-CN" altLang="en-US" dirty="0" smtClean="0"/>
            <a:t>降低开发成本</a:t>
          </a:r>
          <a:endParaRPr lang="en-US" dirty="0"/>
        </a:p>
      </dgm:t>
    </dgm:pt>
    <dgm:pt modelId="{43F23B03-DBAD-4DEF-8214-3492BD5763D3}" type="parTrans" cxnId="{CD0EADE5-6F31-476E-950F-59D8163F6E61}">
      <dgm:prSet/>
      <dgm:spPr/>
      <dgm:t>
        <a:bodyPr/>
        <a:lstStyle/>
        <a:p>
          <a:endParaRPr lang="en-US"/>
        </a:p>
      </dgm:t>
    </dgm:pt>
    <dgm:pt modelId="{09B94FD3-F2C0-482B-B05E-C63A3B0CEACC}" type="sibTrans" cxnId="{CD0EADE5-6F31-476E-950F-59D8163F6E61}">
      <dgm:prSet/>
      <dgm:spPr/>
      <dgm:t>
        <a:bodyPr/>
        <a:lstStyle/>
        <a:p>
          <a:endParaRPr lang="en-US"/>
        </a:p>
      </dgm:t>
    </dgm:pt>
    <dgm:pt modelId="{5CA2868D-6716-4BD4-BFED-FC6A34298C79}" type="pres">
      <dgm:prSet presAssocID="{F6BA2556-5596-4106-AC95-77404D07D328}" presName="theList" presStyleCnt="0">
        <dgm:presLayoutVars>
          <dgm:dir/>
          <dgm:animLvl val="lvl"/>
          <dgm:resizeHandles val="exact"/>
        </dgm:presLayoutVars>
      </dgm:prSet>
      <dgm:spPr/>
    </dgm:pt>
    <dgm:pt modelId="{0016E7D1-CEF7-46F5-A5CB-9C2EDA37958E}" type="pres">
      <dgm:prSet presAssocID="{0B093CEA-07CD-49E3-8DE1-8DFF6F137F09}" presName="compNode" presStyleCnt="0"/>
      <dgm:spPr/>
    </dgm:pt>
    <dgm:pt modelId="{11C0FB90-CEFB-4F02-B49D-BD8049F072D9}" type="pres">
      <dgm:prSet presAssocID="{0B093CEA-07CD-49E3-8DE1-8DFF6F137F09}" presName="aNode" presStyleLbl="bgShp" presStyleIdx="0" presStyleCnt="3"/>
      <dgm:spPr/>
      <dgm:t>
        <a:bodyPr/>
        <a:lstStyle/>
        <a:p>
          <a:endParaRPr lang="en-US"/>
        </a:p>
      </dgm:t>
    </dgm:pt>
    <dgm:pt modelId="{9DD02D46-3188-43FD-94FC-3DC7BC9684CD}" type="pres">
      <dgm:prSet presAssocID="{0B093CEA-07CD-49E3-8DE1-8DFF6F137F09}" presName="textNode" presStyleLbl="bgShp" presStyleIdx="0" presStyleCnt="3"/>
      <dgm:spPr/>
      <dgm:t>
        <a:bodyPr/>
        <a:lstStyle/>
        <a:p>
          <a:endParaRPr lang="en-US"/>
        </a:p>
      </dgm:t>
    </dgm:pt>
    <dgm:pt modelId="{3587E806-E36A-4B77-8E24-B5304BCC2E63}" type="pres">
      <dgm:prSet presAssocID="{0B093CEA-07CD-49E3-8DE1-8DFF6F137F09}" presName="compChildNode" presStyleCnt="0"/>
      <dgm:spPr/>
    </dgm:pt>
    <dgm:pt modelId="{FB5A7199-582C-439F-80F4-853B755E5AC4}" type="pres">
      <dgm:prSet presAssocID="{0B093CEA-07CD-49E3-8DE1-8DFF6F137F09}" presName="theInnerList" presStyleCnt="0"/>
      <dgm:spPr/>
    </dgm:pt>
    <dgm:pt modelId="{E5759A2C-696D-446B-8AD7-D31768A69AC7}" type="pres">
      <dgm:prSet presAssocID="{49AFEFC0-F48F-45E6-8365-50C0CFB931EF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C27D3-4765-4925-9545-BECB01500F76}" type="pres">
      <dgm:prSet presAssocID="{49AFEFC0-F48F-45E6-8365-50C0CFB931EF}" presName="aSpace2" presStyleCnt="0"/>
      <dgm:spPr/>
    </dgm:pt>
    <dgm:pt modelId="{AFF3A959-21DA-45B6-A024-EB3B4FB416C5}" type="pres">
      <dgm:prSet presAssocID="{16447C3B-8E60-451F-A1AC-45882780B5FE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D89BF-ABBF-4134-81D2-648CBDD85006}" type="pres">
      <dgm:prSet presAssocID="{0B093CEA-07CD-49E3-8DE1-8DFF6F137F09}" presName="aSpace" presStyleCnt="0"/>
      <dgm:spPr/>
    </dgm:pt>
    <dgm:pt modelId="{9BAEC67B-983F-4382-AF25-0C4D351E84C6}" type="pres">
      <dgm:prSet presAssocID="{4297184F-746C-44C2-ABF2-AAC43362A337}" presName="compNode" presStyleCnt="0"/>
      <dgm:spPr/>
    </dgm:pt>
    <dgm:pt modelId="{EF489DA2-75AC-4B6F-80E7-0818CB4DB90D}" type="pres">
      <dgm:prSet presAssocID="{4297184F-746C-44C2-ABF2-AAC43362A337}" presName="aNode" presStyleLbl="bgShp" presStyleIdx="1" presStyleCnt="3"/>
      <dgm:spPr/>
      <dgm:t>
        <a:bodyPr/>
        <a:lstStyle/>
        <a:p>
          <a:endParaRPr lang="en-US"/>
        </a:p>
      </dgm:t>
    </dgm:pt>
    <dgm:pt modelId="{DAA82069-6F22-4375-95F0-DC3E80E7D32F}" type="pres">
      <dgm:prSet presAssocID="{4297184F-746C-44C2-ABF2-AAC43362A337}" presName="textNode" presStyleLbl="bgShp" presStyleIdx="1" presStyleCnt="3"/>
      <dgm:spPr/>
      <dgm:t>
        <a:bodyPr/>
        <a:lstStyle/>
        <a:p>
          <a:endParaRPr lang="en-US"/>
        </a:p>
      </dgm:t>
    </dgm:pt>
    <dgm:pt modelId="{1131C0BA-69EC-4A76-961F-911F216A82AC}" type="pres">
      <dgm:prSet presAssocID="{4297184F-746C-44C2-ABF2-AAC43362A337}" presName="compChildNode" presStyleCnt="0"/>
      <dgm:spPr/>
    </dgm:pt>
    <dgm:pt modelId="{18EC0E44-166B-46D4-BCBC-25CF92FDBED3}" type="pres">
      <dgm:prSet presAssocID="{4297184F-746C-44C2-ABF2-AAC43362A337}" presName="theInnerList" presStyleCnt="0"/>
      <dgm:spPr/>
    </dgm:pt>
    <dgm:pt modelId="{42F8D6E1-F907-4427-A0A2-8B6DAFB873DD}" type="pres">
      <dgm:prSet presAssocID="{FC57A797-E9A2-41B3-8ED9-B4584588CFF6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420DA5-7432-47F8-AC5B-1EC5A1240FB2}" type="pres">
      <dgm:prSet presAssocID="{FC57A797-E9A2-41B3-8ED9-B4584588CFF6}" presName="aSpace2" presStyleCnt="0"/>
      <dgm:spPr/>
    </dgm:pt>
    <dgm:pt modelId="{579A33C9-1A14-4241-B97F-A62A05D43AFD}" type="pres">
      <dgm:prSet presAssocID="{191F629A-44B5-4C15-819E-C94DBF438D22}" presName="childNode" presStyleLbl="node1" presStyleIdx="3" presStyleCnt="6">
        <dgm:presLayoutVars>
          <dgm:bulletEnabled val="1"/>
        </dgm:presLayoutVars>
      </dgm:prSet>
      <dgm:spPr/>
    </dgm:pt>
    <dgm:pt modelId="{7EA15A12-5256-4128-B2F4-723A22AEFB8C}" type="pres">
      <dgm:prSet presAssocID="{4297184F-746C-44C2-ABF2-AAC43362A337}" presName="aSpace" presStyleCnt="0"/>
      <dgm:spPr/>
    </dgm:pt>
    <dgm:pt modelId="{1E98B6E8-5A4E-4A77-99DD-C4370EAEDED2}" type="pres">
      <dgm:prSet presAssocID="{DA7158EC-2021-4E8A-BAE0-2BBD735E4BC4}" presName="compNode" presStyleCnt="0"/>
      <dgm:spPr/>
    </dgm:pt>
    <dgm:pt modelId="{34D9E2FF-7365-40C2-AC8F-F0AB0346E7A7}" type="pres">
      <dgm:prSet presAssocID="{DA7158EC-2021-4E8A-BAE0-2BBD735E4BC4}" presName="aNode" presStyleLbl="bgShp" presStyleIdx="2" presStyleCnt="3"/>
      <dgm:spPr/>
    </dgm:pt>
    <dgm:pt modelId="{1182D446-0D12-4A45-8CC2-4D2EE7FDFC98}" type="pres">
      <dgm:prSet presAssocID="{DA7158EC-2021-4E8A-BAE0-2BBD735E4BC4}" presName="textNode" presStyleLbl="bgShp" presStyleIdx="2" presStyleCnt="3"/>
      <dgm:spPr/>
    </dgm:pt>
    <dgm:pt modelId="{07C30BA7-B741-489F-B55D-69C0E4722A11}" type="pres">
      <dgm:prSet presAssocID="{DA7158EC-2021-4E8A-BAE0-2BBD735E4BC4}" presName="compChildNode" presStyleCnt="0"/>
      <dgm:spPr/>
    </dgm:pt>
    <dgm:pt modelId="{A46AC70D-2CB5-4062-B61A-D7AF6EA699DD}" type="pres">
      <dgm:prSet presAssocID="{DA7158EC-2021-4E8A-BAE0-2BBD735E4BC4}" presName="theInnerList" presStyleCnt="0"/>
      <dgm:spPr/>
    </dgm:pt>
    <dgm:pt modelId="{E5411F61-0A7A-41F8-A6B3-78422B5B55AB}" type="pres">
      <dgm:prSet presAssocID="{F157CE37-D1DE-46E5-95F8-CB3D58CC9A5E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01C2A-1E4E-49AB-857F-D3C806B6F82D}" type="pres">
      <dgm:prSet presAssocID="{F157CE37-D1DE-46E5-95F8-CB3D58CC9A5E}" presName="aSpace2" presStyleCnt="0"/>
      <dgm:spPr/>
    </dgm:pt>
    <dgm:pt modelId="{82C7D81A-3618-43EE-8E0A-F06804FD8A84}" type="pres">
      <dgm:prSet presAssocID="{EDDE1746-4E94-480B-B192-A99B131ED609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564413-4958-44B0-912D-64C3F7F26A33}" type="presOf" srcId="{191F629A-44B5-4C15-819E-C94DBF438D22}" destId="{579A33C9-1A14-4241-B97F-A62A05D43AFD}" srcOrd="0" destOrd="0" presId="urn:microsoft.com/office/officeart/2005/8/layout/lProcess2"/>
    <dgm:cxn modelId="{BA3F5D32-BBBF-4AE0-95FB-57A2599835CD}" type="presOf" srcId="{4297184F-746C-44C2-ABF2-AAC43362A337}" destId="{EF489DA2-75AC-4B6F-80E7-0818CB4DB90D}" srcOrd="0" destOrd="0" presId="urn:microsoft.com/office/officeart/2005/8/layout/lProcess2"/>
    <dgm:cxn modelId="{0C537F44-3788-4862-B585-4BFBF08D85CF}" type="presOf" srcId="{EDDE1746-4E94-480B-B192-A99B131ED609}" destId="{82C7D81A-3618-43EE-8E0A-F06804FD8A84}" srcOrd="0" destOrd="0" presId="urn:microsoft.com/office/officeart/2005/8/layout/lProcess2"/>
    <dgm:cxn modelId="{93A12537-B59A-488F-9693-D76DE58F5EA9}" type="presOf" srcId="{F6BA2556-5596-4106-AC95-77404D07D328}" destId="{5CA2868D-6716-4BD4-BFED-FC6A34298C79}" srcOrd="0" destOrd="0" presId="urn:microsoft.com/office/officeart/2005/8/layout/lProcess2"/>
    <dgm:cxn modelId="{5B9BB7B6-FE9E-4412-AD61-EA75FF64A148}" srcId="{F6BA2556-5596-4106-AC95-77404D07D328}" destId="{0B093CEA-07CD-49E3-8DE1-8DFF6F137F09}" srcOrd="0" destOrd="0" parTransId="{13957CBD-2DBC-4C35-921D-91CB99E88BC4}" sibTransId="{9449CEAF-05D9-46FA-9675-C82DA9CC0E93}"/>
    <dgm:cxn modelId="{E84F1BE6-C915-45E7-8F3D-F5BA28C5AFE1}" type="presOf" srcId="{DA7158EC-2021-4E8A-BAE0-2BBD735E4BC4}" destId="{34D9E2FF-7365-40C2-AC8F-F0AB0346E7A7}" srcOrd="0" destOrd="0" presId="urn:microsoft.com/office/officeart/2005/8/layout/lProcess2"/>
    <dgm:cxn modelId="{A69D4624-A961-473C-BA25-6BABDE97AFF9}" type="presOf" srcId="{4297184F-746C-44C2-ABF2-AAC43362A337}" destId="{DAA82069-6F22-4375-95F0-DC3E80E7D32F}" srcOrd="1" destOrd="0" presId="urn:microsoft.com/office/officeart/2005/8/layout/lProcess2"/>
    <dgm:cxn modelId="{C6E5D7A7-4A48-4245-950B-8A7203D2DE45}" srcId="{DA7158EC-2021-4E8A-BAE0-2BBD735E4BC4}" destId="{F157CE37-D1DE-46E5-95F8-CB3D58CC9A5E}" srcOrd="0" destOrd="0" parTransId="{10CC404B-6D82-447C-B6F6-423F4EC0DE46}" sibTransId="{756BC8F3-F7E6-4747-A8D9-468C784E4C53}"/>
    <dgm:cxn modelId="{CD0EADE5-6F31-476E-950F-59D8163F6E61}" srcId="{DA7158EC-2021-4E8A-BAE0-2BBD735E4BC4}" destId="{EDDE1746-4E94-480B-B192-A99B131ED609}" srcOrd="1" destOrd="0" parTransId="{43F23B03-DBAD-4DEF-8214-3492BD5763D3}" sibTransId="{09B94FD3-F2C0-482B-B05E-C63A3B0CEACC}"/>
    <dgm:cxn modelId="{FFB17F65-2C4C-4502-B20D-6B8C5C7CF387}" type="presOf" srcId="{0B093CEA-07CD-49E3-8DE1-8DFF6F137F09}" destId="{11C0FB90-CEFB-4F02-B49D-BD8049F072D9}" srcOrd="0" destOrd="0" presId="urn:microsoft.com/office/officeart/2005/8/layout/lProcess2"/>
    <dgm:cxn modelId="{CF2B91A4-C546-43CB-A677-59E78C9E286B}" type="presOf" srcId="{49AFEFC0-F48F-45E6-8365-50C0CFB931EF}" destId="{E5759A2C-696D-446B-8AD7-D31768A69AC7}" srcOrd="0" destOrd="0" presId="urn:microsoft.com/office/officeart/2005/8/layout/lProcess2"/>
    <dgm:cxn modelId="{23DD4F8A-533E-42BE-B767-4B5EA8D574F3}" srcId="{0B093CEA-07CD-49E3-8DE1-8DFF6F137F09}" destId="{16447C3B-8E60-451F-A1AC-45882780B5FE}" srcOrd="1" destOrd="0" parTransId="{3181FBE5-A56A-4646-9C0E-81E5B4457AD1}" sibTransId="{0D08C96A-A2FB-4283-9183-EB85854ED093}"/>
    <dgm:cxn modelId="{22FDAF18-D120-4E22-9331-48C18C16C7AE}" srcId="{4297184F-746C-44C2-ABF2-AAC43362A337}" destId="{191F629A-44B5-4C15-819E-C94DBF438D22}" srcOrd="1" destOrd="0" parTransId="{84C2CA15-82D5-4AA5-B9C0-C2AFD44D547A}" sibTransId="{561D9CE7-CA0D-4457-8741-CD096902B563}"/>
    <dgm:cxn modelId="{0CB97A0F-60A1-44B8-8708-7B99977D2F4C}" srcId="{F6BA2556-5596-4106-AC95-77404D07D328}" destId="{4297184F-746C-44C2-ABF2-AAC43362A337}" srcOrd="1" destOrd="0" parTransId="{36FF5948-A0CA-4EED-BC53-B33877D35FDE}" sibTransId="{AEBC2B4F-B52D-4D90-8A3C-F192F4739E90}"/>
    <dgm:cxn modelId="{6873D70E-CE1B-40AD-A6FA-EEF9EB8401E7}" srcId="{0B093CEA-07CD-49E3-8DE1-8DFF6F137F09}" destId="{49AFEFC0-F48F-45E6-8365-50C0CFB931EF}" srcOrd="0" destOrd="0" parTransId="{A4A21B63-9705-402A-8317-945A85E7102B}" sibTransId="{BA88A8A7-1435-48BD-A571-9A762CB868F1}"/>
    <dgm:cxn modelId="{6BE27786-9167-41ED-AC09-C009B62B8239}" type="presOf" srcId="{DA7158EC-2021-4E8A-BAE0-2BBD735E4BC4}" destId="{1182D446-0D12-4A45-8CC2-4D2EE7FDFC98}" srcOrd="1" destOrd="0" presId="urn:microsoft.com/office/officeart/2005/8/layout/lProcess2"/>
    <dgm:cxn modelId="{805CA924-017E-4124-898F-732BAB74343E}" type="presOf" srcId="{F157CE37-D1DE-46E5-95F8-CB3D58CC9A5E}" destId="{E5411F61-0A7A-41F8-A6B3-78422B5B55AB}" srcOrd="0" destOrd="0" presId="urn:microsoft.com/office/officeart/2005/8/layout/lProcess2"/>
    <dgm:cxn modelId="{C628AD7D-A76B-4586-AFB3-D89BEAA48822}" srcId="{F6BA2556-5596-4106-AC95-77404D07D328}" destId="{DA7158EC-2021-4E8A-BAE0-2BBD735E4BC4}" srcOrd="2" destOrd="0" parTransId="{3B7A1F05-63D7-4DB8-86D1-FF1424E9F176}" sibTransId="{8DF30BA6-9AA6-4322-AB07-D2BFFABC996F}"/>
    <dgm:cxn modelId="{5F67C936-8930-4260-9B81-68F6576A5827}" type="presOf" srcId="{0B093CEA-07CD-49E3-8DE1-8DFF6F137F09}" destId="{9DD02D46-3188-43FD-94FC-3DC7BC9684CD}" srcOrd="1" destOrd="0" presId="urn:microsoft.com/office/officeart/2005/8/layout/lProcess2"/>
    <dgm:cxn modelId="{9FB145DF-4B00-40EF-A29D-A02E5DBB0A1A}" type="presOf" srcId="{16447C3B-8E60-451F-A1AC-45882780B5FE}" destId="{AFF3A959-21DA-45B6-A024-EB3B4FB416C5}" srcOrd="0" destOrd="0" presId="urn:microsoft.com/office/officeart/2005/8/layout/lProcess2"/>
    <dgm:cxn modelId="{B94E96D8-4A93-4801-9D25-BD5FD538E835}" srcId="{4297184F-746C-44C2-ABF2-AAC43362A337}" destId="{FC57A797-E9A2-41B3-8ED9-B4584588CFF6}" srcOrd="0" destOrd="0" parTransId="{A2C83ABC-50DB-4291-938D-1EAC42E0CFAC}" sibTransId="{AC0A6246-71A1-4A8D-BAD9-3762FF4FF237}"/>
    <dgm:cxn modelId="{54D2012E-5AB0-4E43-A3E2-37100E26EEF8}" type="presOf" srcId="{FC57A797-E9A2-41B3-8ED9-B4584588CFF6}" destId="{42F8D6E1-F907-4427-A0A2-8B6DAFB873DD}" srcOrd="0" destOrd="0" presId="urn:microsoft.com/office/officeart/2005/8/layout/lProcess2"/>
    <dgm:cxn modelId="{38930D29-FFA1-4FD5-A9A5-A23EE65E8CDA}" type="presParOf" srcId="{5CA2868D-6716-4BD4-BFED-FC6A34298C79}" destId="{0016E7D1-CEF7-46F5-A5CB-9C2EDA37958E}" srcOrd="0" destOrd="0" presId="urn:microsoft.com/office/officeart/2005/8/layout/lProcess2"/>
    <dgm:cxn modelId="{FF8B23B1-F801-4A06-BC2A-906ECE51B53E}" type="presParOf" srcId="{0016E7D1-CEF7-46F5-A5CB-9C2EDA37958E}" destId="{11C0FB90-CEFB-4F02-B49D-BD8049F072D9}" srcOrd="0" destOrd="0" presId="urn:microsoft.com/office/officeart/2005/8/layout/lProcess2"/>
    <dgm:cxn modelId="{7A3BC635-6FE8-4B37-8A3D-4C2173C4DDF0}" type="presParOf" srcId="{0016E7D1-CEF7-46F5-A5CB-9C2EDA37958E}" destId="{9DD02D46-3188-43FD-94FC-3DC7BC9684CD}" srcOrd="1" destOrd="0" presId="urn:microsoft.com/office/officeart/2005/8/layout/lProcess2"/>
    <dgm:cxn modelId="{9E87232A-5C48-48A7-B180-FFA014FF17B6}" type="presParOf" srcId="{0016E7D1-CEF7-46F5-A5CB-9C2EDA37958E}" destId="{3587E806-E36A-4B77-8E24-B5304BCC2E63}" srcOrd="2" destOrd="0" presId="urn:microsoft.com/office/officeart/2005/8/layout/lProcess2"/>
    <dgm:cxn modelId="{06633F7C-5B43-490F-8ED3-38E2974C7307}" type="presParOf" srcId="{3587E806-E36A-4B77-8E24-B5304BCC2E63}" destId="{FB5A7199-582C-439F-80F4-853B755E5AC4}" srcOrd="0" destOrd="0" presId="urn:microsoft.com/office/officeart/2005/8/layout/lProcess2"/>
    <dgm:cxn modelId="{4556BAB1-71D9-41E2-8FA9-D3BEC2A820D7}" type="presParOf" srcId="{FB5A7199-582C-439F-80F4-853B755E5AC4}" destId="{E5759A2C-696D-446B-8AD7-D31768A69AC7}" srcOrd="0" destOrd="0" presId="urn:microsoft.com/office/officeart/2005/8/layout/lProcess2"/>
    <dgm:cxn modelId="{B0A7B325-B285-4644-8A7C-FA0FF6C68D8E}" type="presParOf" srcId="{FB5A7199-582C-439F-80F4-853B755E5AC4}" destId="{86CC27D3-4765-4925-9545-BECB01500F76}" srcOrd="1" destOrd="0" presId="urn:microsoft.com/office/officeart/2005/8/layout/lProcess2"/>
    <dgm:cxn modelId="{D335BD65-0D92-4191-8890-D22F44E25E36}" type="presParOf" srcId="{FB5A7199-582C-439F-80F4-853B755E5AC4}" destId="{AFF3A959-21DA-45B6-A024-EB3B4FB416C5}" srcOrd="2" destOrd="0" presId="urn:microsoft.com/office/officeart/2005/8/layout/lProcess2"/>
    <dgm:cxn modelId="{20351758-C6BD-40DE-95FF-07DC650267F7}" type="presParOf" srcId="{5CA2868D-6716-4BD4-BFED-FC6A34298C79}" destId="{918D89BF-ABBF-4134-81D2-648CBDD85006}" srcOrd="1" destOrd="0" presId="urn:microsoft.com/office/officeart/2005/8/layout/lProcess2"/>
    <dgm:cxn modelId="{DEC46C8A-FE95-496B-8485-5F032EC66F4E}" type="presParOf" srcId="{5CA2868D-6716-4BD4-BFED-FC6A34298C79}" destId="{9BAEC67B-983F-4382-AF25-0C4D351E84C6}" srcOrd="2" destOrd="0" presId="urn:microsoft.com/office/officeart/2005/8/layout/lProcess2"/>
    <dgm:cxn modelId="{A0994E58-471B-4C1F-B6D0-BD0EDA750BB9}" type="presParOf" srcId="{9BAEC67B-983F-4382-AF25-0C4D351E84C6}" destId="{EF489DA2-75AC-4B6F-80E7-0818CB4DB90D}" srcOrd="0" destOrd="0" presId="urn:microsoft.com/office/officeart/2005/8/layout/lProcess2"/>
    <dgm:cxn modelId="{14BE80F0-9857-4C55-A55E-090612796E2A}" type="presParOf" srcId="{9BAEC67B-983F-4382-AF25-0C4D351E84C6}" destId="{DAA82069-6F22-4375-95F0-DC3E80E7D32F}" srcOrd="1" destOrd="0" presId="urn:microsoft.com/office/officeart/2005/8/layout/lProcess2"/>
    <dgm:cxn modelId="{16467BB0-FDBA-4557-A774-71D480DA4E79}" type="presParOf" srcId="{9BAEC67B-983F-4382-AF25-0C4D351E84C6}" destId="{1131C0BA-69EC-4A76-961F-911F216A82AC}" srcOrd="2" destOrd="0" presId="urn:microsoft.com/office/officeart/2005/8/layout/lProcess2"/>
    <dgm:cxn modelId="{73BD143E-43B0-4A94-8FC8-F342CD7B62DC}" type="presParOf" srcId="{1131C0BA-69EC-4A76-961F-911F216A82AC}" destId="{18EC0E44-166B-46D4-BCBC-25CF92FDBED3}" srcOrd="0" destOrd="0" presId="urn:microsoft.com/office/officeart/2005/8/layout/lProcess2"/>
    <dgm:cxn modelId="{B4ABB211-3452-448F-90AF-732014EFE813}" type="presParOf" srcId="{18EC0E44-166B-46D4-BCBC-25CF92FDBED3}" destId="{42F8D6E1-F907-4427-A0A2-8B6DAFB873DD}" srcOrd="0" destOrd="0" presId="urn:microsoft.com/office/officeart/2005/8/layout/lProcess2"/>
    <dgm:cxn modelId="{23C157E4-A1B0-4323-B369-058DE50999B4}" type="presParOf" srcId="{18EC0E44-166B-46D4-BCBC-25CF92FDBED3}" destId="{9E420DA5-7432-47F8-AC5B-1EC5A1240FB2}" srcOrd="1" destOrd="0" presId="urn:microsoft.com/office/officeart/2005/8/layout/lProcess2"/>
    <dgm:cxn modelId="{585A8144-C820-4A9F-8A7C-341B9EBAA04D}" type="presParOf" srcId="{18EC0E44-166B-46D4-BCBC-25CF92FDBED3}" destId="{579A33C9-1A14-4241-B97F-A62A05D43AFD}" srcOrd="2" destOrd="0" presId="urn:microsoft.com/office/officeart/2005/8/layout/lProcess2"/>
    <dgm:cxn modelId="{FA6B9D4F-F9A6-44CB-84E9-C4D3233F9867}" type="presParOf" srcId="{5CA2868D-6716-4BD4-BFED-FC6A34298C79}" destId="{7EA15A12-5256-4128-B2F4-723A22AEFB8C}" srcOrd="3" destOrd="0" presId="urn:microsoft.com/office/officeart/2005/8/layout/lProcess2"/>
    <dgm:cxn modelId="{A3C9137E-D412-4BCF-BC58-A64FE0190504}" type="presParOf" srcId="{5CA2868D-6716-4BD4-BFED-FC6A34298C79}" destId="{1E98B6E8-5A4E-4A77-99DD-C4370EAEDED2}" srcOrd="4" destOrd="0" presId="urn:microsoft.com/office/officeart/2005/8/layout/lProcess2"/>
    <dgm:cxn modelId="{C8FDC809-0165-4704-B352-A4D46F98179B}" type="presParOf" srcId="{1E98B6E8-5A4E-4A77-99DD-C4370EAEDED2}" destId="{34D9E2FF-7365-40C2-AC8F-F0AB0346E7A7}" srcOrd="0" destOrd="0" presId="urn:microsoft.com/office/officeart/2005/8/layout/lProcess2"/>
    <dgm:cxn modelId="{77A963B5-1D7C-4F25-AAA5-D03A896158A3}" type="presParOf" srcId="{1E98B6E8-5A4E-4A77-99DD-C4370EAEDED2}" destId="{1182D446-0D12-4A45-8CC2-4D2EE7FDFC98}" srcOrd="1" destOrd="0" presId="urn:microsoft.com/office/officeart/2005/8/layout/lProcess2"/>
    <dgm:cxn modelId="{FCE406AE-DF85-4B5A-81F9-0EBAF09C07E5}" type="presParOf" srcId="{1E98B6E8-5A4E-4A77-99DD-C4370EAEDED2}" destId="{07C30BA7-B741-489F-B55D-69C0E4722A11}" srcOrd="2" destOrd="0" presId="urn:microsoft.com/office/officeart/2005/8/layout/lProcess2"/>
    <dgm:cxn modelId="{DBD7188E-D8B2-4301-999A-783C8C5A9465}" type="presParOf" srcId="{07C30BA7-B741-489F-B55D-69C0E4722A11}" destId="{A46AC70D-2CB5-4062-B61A-D7AF6EA699DD}" srcOrd="0" destOrd="0" presId="urn:microsoft.com/office/officeart/2005/8/layout/lProcess2"/>
    <dgm:cxn modelId="{270175FB-6A7F-4C1C-B68C-427B50551CB3}" type="presParOf" srcId="{A46AC70D-2CB5-4062-B61A-D7AF6EA699DD}" destId="{E5411F61-0A7A-41F8-A6B3-78422B5B55AB}" srcOrd="0" destOrd="0" presId="urn:microsoft.com/office/officeart/2005/8/layout/lProcess2"/>
    <dgm:cxn modelId="{62D3325C-E04B-4A99-8585-C14874B51479}" type="presParOf" srcId="{A46AC70D-2CB5-4062-B61A-D7AF6EA699DD}" destId="{73C01C2A-1E4E-49AB-857F-D3C806B6F82D}" srcOrd="1" destOrd="0" presId="urn:microsoft.com/office/officeart/2005/8/layout/lProcess2"/>
    <dgm:cxn modelId="{0F523636-D74F-4B48-9327-CA9B31EFCD9C}" type="presParOf" srcId="{A46AC70D-2CB5-4062-B61A-D7AF6EA699DD}" destId="{82C7D81A-3618-43EE-8E0A-F06804FD8A8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BA2556-5596-4106-AC95-77404D07D32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3CEA-07CD-49E3-8DE1-8DFF6F137F09}">
      <dgm:prSet phldrT="[Text]"/>
      <dgm:spPr/>
      <dgm:t>
        <a:bodyPr/>
        <a:lstStyle/>
        <a:p>
          <a:r>
            <a:rPr lang="en-US" altLang="zh-CN" dirty="0" smtClean="0"/>
            <a:t>How to Sell</a:t>
          </a:r>
        </a:p>
        <a:p>
          <a:r>
            <a:rPr lang="zh-CN" altLang="en-US" dirty="0" smtClean="0"/>
            <a:t>销售模式</a:t>
          </a:r>
          <a:endParaRPr lang="en-US" dirty="0"/>
        </a:p>
      </dgm:t>
    </dgm:pt>
    <dgm:pt modelId="{13957CBD-2DBC-4C35-921D-91CB99E88BC4}" type="parTrans" cxnId="{5B9BB7B6-FE9E-4412-AD61-EA75FF64A148}">
      <dgm:prSet/>
      <dgm:spPr/>
      <dgm:t>
        <a:bodyPr/>
        <a:lstStyle/>
        <a:p>
          <a:endParaRPr lang="en-US"/>
        </a:p>
      </dgm:t>
    </dgm:pt>
    <dgm:pt modelId="{9449CEAF-05D9-46FA-9675-C82DA9CC0E93}" type="sibTrans" cxnId="{5B9BB7B6-FE9E-4412-AD61-EA75FF64A148}">
      <dgm:prSet/>
      <dgm:spPr/>
      <dgm:t>
        <a:bodyPr/>
        <a:lstStyle/>
        <a:p>
          <a:endParaRPr lang="en-US"/>
        </a:p>
      </dgm:t>
    </dgm:pt>
    <dgm:pt modelId="{49AFEFC0-F48F-45E6-8365-50C0CFB931EF}">
      <dgm:prSet phldrT="[Text]"/>
      <dgm:spPr/>
      <dgm:t>
        <a:bodyPr/>
        <a:lstStyle/>
        <a:p>
          <a:r>
            <a:rPr lang="en-US" altLang="zh-CN" dirty="0" smtClean="0"/>
            <a:t>Training</a:t>
          </a:r>
        </a:p>
        <a:p>
          <a:r>
            <a:rPr lang="zh-CN" altLang="en-US" dirty="0" smtClean="0"/>
            <a:t>培训</a:t>
          </a:r>
          <a:endParaRPr lang="en-US" altLang="zh-CN" dirty="0" smtClean="0"/>
        </a:p>
      </dgm:t>
    </dgm:pt>
    <dgm:pt modelId="{A4A21B63-9705-402A-8317-945A85E7102B}" type="parTrans" cxnId="{6873D70E-CE1B-40AD-A6FA-EEF9EB8401E7}">
      <dgm:prSet/>
      <dgm:spPr/>
      <dgm:t>
        <a:bodyPr/>
        <a:lstStyle/>
        <a:p>
          <a:endParaRPr lang="en-US"/>
        </a:p>
      </dgm:t>
    </dgm:pt>
    <dgm:pt modelId="{BA88A8A7-1435-48BD-A571-9A762CB868F1}" type="sibTrans" cxnId="{6873D70E-CE1B-40AD-A6FA-EEF9EB8401E7}">
      <dgm:prSet/>
      <dgm:spPr/>
      <dgm:t>
        <a:bodyPr/>
        <a:lstStyle/>
        <a:p>
          <a:endParaRPr lang="en-US"/>
        </a:p>
      </dgm:t>
    </dgm:pt>
    <dgm:pt modelId="{16447C3B-8E60-451F-A1AC-45882780B5FE}">
      <dgm:prSet phldrT="[Text]"/>
      <dgm:spPr/>
      <dgm:t>
        <a:bodyPr/>
        <a:lstStyle/>
        <a:p>
          <a:r>
            <a:rPr lang="en-US" altLang="zh-CN" dirty="0" smtClean="0"/>
            <a:t>Outsourcing Services</a:t>
          </a:r>
        </a:p>
        <a:p>
          <a:r>
            <a:rPr lang="zh-CN" altLang="en-US" dirty="0" smtClean="0"/>
            <a:t>服务外包</a:t>
          </a:r>
          <a:endParaRPr lang="en-US" dirty="0" smtClean="0"/>
        </a:p>
      </dgm:t>
    </dgm:pt>
    <dgm:pt modelId="{3181FBE5-A56A-4646-9C0E-81E5B4457AD1}" type="parTrans" cxnId="{23DD4F8A-533E-42BE-B767-4B5EA8D574F3}">
      <dgm:prSet/>
      <dgm:spPr/>
      <dgm:t>
        <a:bodyPr/>
        <a:lstStyle/>
        <a:p>
          <a:endParaRPr lang="en-US"/>
        </a:p>
      </dgm:t>
    </dgm:pt>
    <dgm:pt modelId="{0D08C96A-A2FB-4283-9183-EB85854ED093}" type="sibTrans" cxnId="{23DD4F8A-533E-42BE-B767-4B5EA8D574F3}">
      <dgm:prSet/>
      <dgm:spPr/>
      <dgm:t>
        <a:bodyPr/>
        <a:lstStyle/>
        <a:p>
          <a:endParaRPr lang="en-US"/>
        </a:p>
      </dgm:t>
    </dgm:pt>
    <dgm:pt modelId="{4297184F-746C-44C2-ABF2-AAC43362A337}">
      <dgm:prSet phldrT="[Text]"/>
      <dgm:spPr/>
      <dgm:t>
        <a:bodyPr/>
        <a:lstStyle/>
        <a:p>
          <a:r>
            <a:rPr lang="en-US" altLang="zh-CN" dirty="0" smtClean="0"/>
            <a:t>Who to Buy</a:t>
          </a:r>
        </a:p>
        <a:p>
          <a:r>
            <a:rPr lang="zh-CN" altLang="en-US" dirty="0" smtClean="0"/>
            <a:t>目标客户</a:t>
          </a:r>
          <a:endParaRPr lang="en-US" dirty="0"/>
        </a:p>
      </dgm:t>
    </dgm:pt>
    <dgm:pt modelId="{36FF5948-A0CA-4EED-BC53-B33877D35FDE}" type="parTrans" cxnId="{0CB97A0F-60A1-44B8-8708-7B99977D2F4C}">
      <dgm:prSet/>
      <dgm:spPr/>
      <dgm:t>
        <a:bodyPr/>
        <a:lstStyle/>
        <a:p>
          <a:endParaRPr lang="en-US"/>
        </a:p>
      </dgm:t>
    </dgm:pt>
    <dgm:pt modelId="{AEBC2B4F-B52D-4D90-8A3C-F192F4739E90}" type="sibTrans" cxnId="{0CB97A0F-60A1-44B8-8708-7B99977D2F4C}">
      <dgm:prSet/>
      <dgm:spPr/>
      <dgm:t>
        <a:bodyPr/>
        <a:lstStyle/>
        <a:p>
          <a:endParaRPr lang="en-US"/>
        </a:p>
      </dgm:t>
    </dgm:pt>
    <dgm:pt modelId="{FC57A797-E9A2-41B3-8ED9-B4584588CFF6}">
      <dgm:prSet phldrT="[Text]"/>
      <dgm:spPr/>
      <dgm:t>
        <a:bodyPr/>
        <a:lstStyle/>
        <a:p>
          <a:r>
            <a:rPr lang="en-US" altLang="zh-CN" dirty="0" smtClean="0"/>
            <a:t>Customers</a:t>
          </a:r>
        </a:p>
        <a:p>
          <a:r>
            <a:rPr lang="zh-CN" altLang="en-US" dirty="0" smtClean="0"/>
            <a:t>个人用户</a:t>
          </a:r>
          <a:endParaRPr lang="en-US" dirty="0"/>
        </a:p>
      </dgm:t>
    </dgm:pt>
    <dgm:pt modelId="{A2C83ABC-50DB-4291-938D-1EAC42E0CFAC}" type="parTrans" cxnId="{B94E96D8-4A93-4801-9D25-BD5FD538E835}">
      <dgm:prSet/>
      <dgm:spPr/>
      <dgm:t>
        <a:bodyPr/>
        <a:lstStyle/>
        <a:p>
          <a:endParaRPr lang="en-US"/>
        </a:p>
      </dgm:t>
    </dgm:pt>
    <dgm:pt modelId="{AC0A6246-71A1-4A8D-BAD9-3762FF4FF237}" type="sibTrans" cxnId="{B94E96D8-4A93-4801-9D25-BD5FD538E835}">
      <dgm:prSet/>
      <dgm:spPr/>
      <dgm:t>
        <a:bodyPr/>
        <a:lstStyle/>
        <a:p>
          <a:endParaRPr lang="en-US"/>
        </a:p>
      </dgm:t>
    </dgm:pt>
    <dgm:pt modelId="{191F629A-44B5-4C15-819E-C94DBF438D22}">
      <dgm:prSet phldrT="[Text]"/>
      <dgm:spPr/>
      <dgm:t>
        <a:bodyPr/>
        <a:lstStyle/>
        <a:p>
          <a:r>
            <a:rPr lang="en-US" altLang="zh-CN" dirty="0" smtClean="0"/>
            <a:t>Businesses</a:t>
          </a:r>
        </a:p>
        <a:p>
          <a:r>
            <a:rPr lang="zh-CN" altLang="en-US" dirty="0" smtClean="0"/>
            <a:t>行业公司</a:t>
          </a:r>
          <a:endParaRPr lang="en-US" dirty="0"/>
        </a:p>
      </dgm:t>
    </dgm:pt>
    <dgm:pt modelId="{84C2CA15-82D5-4AA5-B9C0-C2AFD44D547A}" type="parTrans" cxnId="{22FDAF18-D120-4E22-9331-48C18C16C7AE}">
      <dgm:prSet/>
      <dgm:spPr/>
      <dgm:t>
        <a:bodyPr/>
        <a:lstStyle/>
        <a:p>
          <a:endParaRPr lang="en-US"/>
        </a:p>
      </dgm:t>
    </dgm:pt>
    <dgm:pt modelId="{561D9CE7-CA0D-4457-8741-CD096902B563}" type="sibTrans" cxnId="{22FDAF18-D120-4E22-9331-48C18C16C7AE}">
      <dgm:prSet/>
      <dgm:spPr/>
      <dgm:t>
        <a:bodyPr/>
        <a:lstStyle/>
        <a:p>
          <a:endParaRPr lang="en-US"/>
        </a:p>
      </dgm:t>
    </dgm:pt>
    <dgm:pt modelId="{DA7158EC-2021-4E8A-BAE0-2BBD735E4BC4}">
      <dgm:prSet phldrT="[Text]"/>
      <dgm:spPr/>
      <dgm:t>
        <a:bodyPr/>
        <a:lstStyle/>
        <a:p>
          <a:r>
            <a:rPr lang="en-US" altLang="zh-CN" dirty="0" smtClean="0"/>
            <a:t>Advantage</a:t>
          </a:r>
        </a:p>
        <a:p>
          <a:r>
            <a:rPr lang="zh-CN" altLang="en-US" dirty="0" smtClean="0"/>
            <a:t>销售优势</a:t>
          </a:r>
          <a:endParaRPr lang="en-US" dirty="0"/>
        </a:p>
      </dgm:t>
    </dgm:pt>
    <dgm:pt modelId="{3B7A1F05-63D7-4DB8-86D1-FF1424E9F176}" type="parTrans" cxnId="{C628AD7D-A76B-4586-AFB3-D89BEAA48822}">
      <dgm:prSet/>
      <dgm:spPr/>
      <dgm:t>
        <a:bodyPr/>
        <a:lstStyle/>
        <a:p>
          <a:endParaRPr lang="en-US"/>
        </a:p>
      </dgm:t>
    </dgm:pt>
    <dgm:pt modelId="{8DF30BA6-9AA6-4322-AB07-D2BFFABC996F}" type="sibTrans" cxnId="{C628AD7D-A76B-4586-AFB3-D89BEAA48822}">
      <dgm:prSet/>
      <dgm:spPr/>
      <dgm:t>
        <a:bodyPr/>
        <a:lstStyle/>
        <a:p>
          <a:endParaRPr lang="en-US"/>
        </a:p>
      </dgm:t>
    </dgm:pt>
    <dgm:pt modelId="{F157CE37-D1DE-46E5-95F8-CB3D58CC9A5E}">
      <dgm:prSet phldrT="[Text]"/>
      <dgm:spPr/>
      <dgm:t>
        <a:bodyPr/>
        <a:lstStyle/>
        <a:p>
          <a:r>
            <a:rPr lang="en-US" altLang="zh-CN" dirty="0" smtClean="0"/>
            <a:t>User</a:t>
          </a:r>
          <a:r>
            <a:rPr lang="zh-CN" altLang="en-US" dirty="0" smtClean="0"/>
            <a:t> </a:t>
          </a:r>
          <a:r>
            <a:rPr lang="en-US" altLang="zh-CN" dirty="0" smtClean="0"/>
            <a:t>Base</a:t>
          </a:r>
        </a:p>
        <a:p>
          <a:r>
            <a:rPr lang="zh-CN" altLang="en-US" dirty="0" smtClean="0"/>
            <a:t>用户基础</a:t>
          </a:r>
          <a:endParaRPr lang="en-US" dirty="0"/>
        </a:p>
      </dgm:t>
    </dgm:pt>
    <dgm:pt modelId="{10CC404B-6D82-447C-B6F6-423F4EC0DE46}" type="parTrans" cxnId="{C6E5D7A7-4A48-4245-950B-8A7203D2DE45}">
      <dgm:prSet/>
      <dgm:spPr/>
      <dgm:t>
        <a:bodyPr/>
        <a:lstStyle/>
        <a:p>
          <a:endParaRPr lang="en-US"/>
        </a:p>
      </dgm:t>
    </dgm:pt>
    <dgm:pt modelId="{756BC8F3-F7E6-4747-A8D9-468C784E4C53}" type="sibTrans" cxnId="{C6E5D7A7-4A48-4245-950B-8A7203D2DE45}">
      <dgm:prSet/>
      <dgm:spPr/>
      <dgm:t>
        <a:bodyPr/>
        <a:lstStyle/>
        <a:p>
          <a:endParaRPr lang="en-US"/>
        </a:p>
      </dgm:t>
    </dgm:pt>
    <dgm:pt modelId="{EDDE1746-4E94-480B-B192-A99B131ED609}">
      <dgm:prSet phldrT="[Text]"/>
      <dgm:spPr/>
      <dgm:t>
        <a:bodyPr/>
        <a:lstStyle/>
        <a:p>
          <a:r>
            <a:rPr lang="en-US" altLang="zh-CN" dirty="0" smtClean="0"/>
            <a:t>Technology know-how</a:t>
          </a:r>
          <a:endParaRPr lang="en-US" dirty="0" smtClean="0"/>
        </a:p>
        <a:p>
          <a:r>
            <a:rPr lang="zh-CN" altLang="en-US" dirty="0" smtClean="0"/>
            <a:t>专业技术知识</a:t>
          </a:r>
          <a:endParaRPr lang="en-US" dirty="0"/>
        </a:p>
      </dgm:t>
    </dgm:pt>
    <dgm:pt modelId="{43F23B03-DBAD-4DEF-8214-3492BD5763D3}" type="parTrans" cxnId="{CD0EADE5-6F31-476E-950F-59D8163F6E61}">
      <dgm:prSet/>
      <dgm:spPr/>
      <dgm:t>
        <a:bodyPr/>
        <a:lstStyle/>
        <a:p>
          <a:endParaRPr lang="en-US"/>
        </a:p>
      </dgm:t>
    </dgm:pt>
    <dgm:pt modelId="{09B94FD3-F2C0-482B-B05E-C63A3B0CEACC}" type="sibTrans" cxnId="{CD0EADE5-6F31-476E-950F-59D8163F6E61}">
      <dgm:prSet/>
      <dgm:spPr/>
      <dgm:t>
        <a:bodyPr/>
        <a:lstStyle/>
        <a:p>
          <a:endParaRPr lang="en-US"/>
        </a:p>
      </dgm:t>
    </dgm:pt>
    <dgm:pt modelId="{DFF811C5-F767-42A1-92C4-94316BC0657A}">
      <dgm:prSet phldrT="[Text]"/>
      <dgm:spPr/>
      <dgm:t>
        <a:bodyPr/>
        <a:lstStyle/>
        <a:p>
          <a:r>
            <a:rPr lang="en-US" altLang="zh-CN" dirty="0" smtClean="0"/>
            <a:t>3D modeling</a:t>
          </a:r>
          <a:r>
            <a:rPr lang="zh-CN" altLang="en-US" dirty="0" smtClean="0"/>
            <a:t> </a:t>
          </a:r>
          <a:r>
            <a:rPr lang="en-US" altLang="zh-CN" dirty="0" smtClean="0"/>
            <a:t>and slicing</a:t>
          </a:r>
        </a:p>
        <a:p>
          <a:r>
            <a:rPr lang="en-US" altLang="zh-CN" dirty="0" smtClean="0"/>
            <a:t>3D </a:t>
          </a:r>
          <a:r>
            <a:rPr lang="zh-CN" altLang="en-US" dirty="0" smtClean="0"/>
            <a:t>建模处理</a:t>
          </a:r>
          <a:endParaRPr lang="en-US" altLang="zh-CN" dirty="0" smtClean="0"/>
        </a:p>
      </dgm:t>
    </dgm:pt>
    <dgm:pt modelId="{5920933F-E56C-419C-9AEA-2CB3863C7CEC}" type="sibTrans" cxnId="{832B0C30-9752-4E90-810C-DC917117534D}">
      <dgm:prSet/>
      <dgm:spPr/>
      <dgm:t>
        <a:bodyPr/>
        <a:lstStyle/>
        <a:p>
          <a:endParaRPr lang="en-US"/>
        </a:p>
      </dgm:t>
    </dgm:pt>
    <dgm:pt modelId="{42D9099C-E4A7-4490-AD3B-9C0EE0AAB4D4}" type="parTrans" cxnId="{832B0C30-9752-4E90-810C-DC917117534D}">
      <dgm:prSet/>
      <dgm:spPr/>
      <dgm:t>
        <a:bodyPr/>
        <a:lstStyle/>
        <a:p>
          <a:endParaRPr lang="en-US"/>
        </a:p>
      </dgm:t>
    </dgm:pt>
    <dgm:pt modelId="{5CA2868D-6716-4BD4-BFED-FC6A34298C79}" type="pres">
      <dgm:prSet presAssocID="{F6BA2556-5596-4106-AC95-77404D07D328}" presName="theList" presStyleCnt="0">
        <dgm:presLayoutVars>
          <dgm:dir/>
          <dgm:animLvl val="lvl"/>
          <dgm:resizeHandles val="exact"/>
        </dgm:presLayoutVars>
      </dgm:prSet>
      <dgm:spPr/>
    </dgm:pt>
    <dgm:pt modelId="{0016E7D1-CEF7-46F5-A5CB-9C2EDA37958E}" type="pres">
      <dgm:prSet presAssocID="{0B093CEA-07CD-49E3-8DE1-8DFF6F137F09}" presName="compNode" presStyleCnt="0"/>
      <dgm:spPr/>
    </dgm:pt>
    <dgm:pt modelId="{11C0FB90-CEFB-4F02-B49D-BD8049F072D9}" type="pres">
      <dgm:prSet presAssocID="{0B093CEA-07CD-49E3-8DE1-8DFF6F137F09}" presName="aNode" presStyleLbl="bgShp" presStyleIdx="0" presStyleCnt="3"/>
      <dgm:spPr/>
      <dgm:t>
        <a:bodyPr/>
        <a:lstStyle/>
        <a:p>
          <a:endParaRPr lang="en-US"/>
        </a:p>
      </dgm:t>
    </dgm:pt>
    <dgm:pt modelId="{9DD02D46-3188-43FD-94FC-3DC7BC9684CD}" type="pres">
      <dgm:prSet presAssocID="{0B093CEA-07CD-49E3-8DE1-8DFF6F137F09}" presName="textNode" presStyleLbl="bgShp" presStyleIdx="0" presStyleCnt="3"/>
      <dgm:spPr/>
      <dgm:t>
        <a:bodyPr/>
        <a:lstStyle/>
        <a:p>
          <a:endParaRPr lang="en-US"/>
        </a:p>
      </dgm:t>
    </dgm:pt>
    <dgm:pt modelId="{3587E806-E36A-4B77-8E24-B5304BCC2E63}" type="pres">
      <dgm:prSet presAssocID="{0B093CEA-07CD-49E3-8DE1-8DFF6F137F09}" presName="compChildNode" presStyleCnt="0"/>
      <dgm:spPr/>
    </dgm:pt>
    <dgm:pt modelId="{FB5A7199-582C-439F-80F4-853B755E5AC4}" type="pres">
      <dgm:prSet presAssocID="{0B093CEA-07CD-49E3-8DE1-8DFF6F137F09}" presName="theInnerList" presStyleCnt="0"/>
      <dgm:spPr/>
    </dgm:pt>
    <dgm:pt modelId="{E5759A2C-696D-446B-8AD7-D31768A69AC7}" type="pres">
      <dgm:prSet presAssocID="{49AFEFC0-F48F-45E6-8365-50C0CFB931EF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CC27D3-4765-4925-9545-BECB01500F76}" type="pres">
      <dgm:prSet presAssocID="{49AFEFC0-F48F-45E6-8365-50C0CFB931EF}" presName="aSpace2" presStyleCnt="0"/>
      <dgm:spPr/>
    </dgm:pt>
    <dgm:pt modelId="{81F19660-168E-4A8B-92B1-47E9109F1BB0}" type="pres">
      <dgm:prSet presAssocID="{DFF811C5-F767-42A1-92C4-94316BC0657A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36475-DA57-4E03-952C-C0DB10C3C3F2}" type="pres">
      <dgm:prSet presAssocID="{DFF811C5-F767-42A1-92C4-94316BC0657A}" presName="aSpace2" presStyleCnt="0"/>
      <dgm:spPr/>
    </dgm:pt>
    <dgm:pt modelId="{AFF3A959-21DA-45B6-A024-EB3B4FB416C5}" type="pres">
      <dgm:prSet presAssocID="{16447C3B-8E60-451F-A1AC-45882780B5FE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D89BF-ABBF-4134-81D2-648CBDD85006}" type="pres">
      <dgm:prSet presAssocID="{0B093CEA-07CD-49E3-8DE1-8DFF6F137F09}" presName="aSpace" presStyleCnt="0"/>
      <dgm:spPr/>
    </dgm:pt>
    <dgm:pt modelId="{9BAEC67B-983F-4382-AF25-0C4D351E84C6}" type="pres">
      <dgm:prSet presAssocID="{4297184F-746C-44C2-ABF2-AAC43362A337}" presName="compNode" presStyleCnt="0"/>
      <dgm:spPr/>
    </dgm:pt>
    <dgm:pt modelId="{EF489DA2-75AC-4B6F-80E7-0818CB4DB90D}" type="pres">
      <dgm:prSet presAssocID="{4297184F-746C-44C2-ABF2-AAC43362A337}" presName="aNode" presStyleLbl="bgShp" presStyleIdx="1" presStyleCnt="3"/>
      <dgm:spPr/>
      <dgm:t>
        <a:bodyPr/>
        <a:lstStyle/>
        <a:p>
          <a:endParaRPr lang="en-US"/>
        </a:p>
      </dgm:t>
    </dgm:pt>
    <dgm:pt modelId="{DAA82069-6F22-4375-95F0-DC3E80E7D32F}" type="pres">
      <dgm:prSet presAssocID="{4297184F-746C-44C2-ABF2-AAC43362A337}" presName="textNode" presStyleLbl="bgShp" presStyleIdx="1" presStyleCnt="3"/>
      <dgm:spPr/>
      <dgm:t>
        <a:bodyPr/>
        <a:lstStyle/>
        <a:p>
          <a:endParaRPr lang="en-US"/>
        </a:p>
      </dgm:t>
    </dgm:pt>
    <dgm:pt modelId="{1131C0BA-69EC-4A76-961F-911F216A82AC}" type="pres">
      <dgm:prSet presAssocID="{4297184F-746C-44C2-ABF2-AAC43362A337}" presName="compChildNode" presStyleCnt="0"/>
      <dgm:spPr/>
    </dgm:pt>
    <dgm:pt modelId="{18EC0E44-166B-46D4-BCBC-25CF92FDBED3}" type="pres">
      <dgm:prSet presAssocID="{4297184F-746C-44C2-ABF2-AAC43362A337}" presName="theInnerList" presStyleCnt="0"/>
      <dgm:spPr/>
    </dgm:pt>
    <dgm:pt modelId="{42F8D6E1-F907-4427-A0A2-8B6DAFB873DD}" type="pres">
      <dgm:prSet presAssocID="{FC57A797-E9A2-41B3-8ED9-B4584588CFF6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420DA5-7432-47F8-AC5B-1EC5A1240FB2}" type="pres">
      <dgm:prSet presAssocID="{FC57A797-E9A2-41B3-8ED9-B4584588CFF6}" presName="aSpace2" presStyleCnt="0"/>
      <dgm:spPr/>
    </dgm:pt>
    <dgm:pt modelId="{579A33C9-1A14-4241-B97F-A62A05D43AFD}" type="pres">
      <dgm:prSet presAssocID="{191F629A-44B5-4C15-819E-C94DBF438D22}" presName="childNode" presStyleLbl="node1" presStyleIdx="4" presStyleCnt="7">
        <dgm:presLayoutVars>
          <dgm:bulletEnabled val="1"/>
        </dgm:presLayoutVars>
      </dgm:prSet>
      <dgm:spPr/>
    </dgm:pt>
    <dgm:pt modelId="{7EA15A12-5256-4128-B2F4-723A22AEFB8C}" type="pres">
      <dgm:prSet presAssocID="{4297184F-746C-44C2-ABF2-AAC43362A337}" presName="aSpace" presStyleCnt="0"/>
      <dgm:spPr/>
    </dgm:pt>
    <dgm:pt modelId="{1E98B6E8-5A4E-4A77-99DD-C4370EAEDED2}" type="pres">
      <dgm:prSet presAssocID="{DA7158EC-2021-4E8A-BAE0-2BBD735E4BC4}" presName="compNode" presStyleCnt="0"/>
      <dgm:spPr/>
    </dgm:pt>
    <dgm:pt modelId="{34D9E2FF-7365-40C2-AC8F-F0AB0346E7A7}" type="pres">
      <dgm:prSet presAssocID="{DA7158EC-2021-4E8A-BAE0-2BBD735E4BC4}" presName="aNode" presStyleLbl="bgShp" presStyleIdx="2" presStyleCnt="3"/>
      <dgm:spPr/>
    </dgm:pt>
    <dgm:pt modelId="{1182D446-0D12-4A45-8CC2-4D2EE7FDFC98}" type="pres">
      <dgm:prSet presAssocID="{DA7158EC-2021-4E8A-BAE0-2BBD735E4BC4}" presName="textNode" presStyleLbl="bgShp" presStyleIdx="2" presStyleCnt="3"/>
      <dgm:spPr/>
    </dgm:pt>
    <dgm:pt modelId="{07C30BA7-B741-489F-B55D-69C0E4722A11}" type="pres">
      <dgm:prSet presAssocID="{DA7158EC-2021-4E8A-BAE0-2BBD735E4BC4}" presName="compChildNode" presStyleCnt="0"/>
      <dgm:spPr/>
    </dgm:pt>
    <dgm:pt modelId="{A46AC70D-2CB5-4062-B61A-D7AF6EA699DD}" type="pres">
      <dgm:prSet presAssocID="{DA7158EC-2021-4E8A-BAE0-2BBD735E4BC4}" presName="theInnerList" presStyleCnt="0"/>
      <dgm:spPr/>
    </dgm:pt>
    <dgm:pt modelId="{E5411F61-0A7A-41F8-A6B3-78422B5B55AB}" type="pres">
      <dgm:prSet presAssocID="{F157CE37-D1DE-46E5-95F8-CB3D58CC9A5E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01C2A-1E4E-49AB-857F-D3C806B6F82D}" type="pres">
      <dgm:prSet presAssocID="{F157CE37-D1DE-46E5-95F8-CB3D58CC9A5E}" presName="aSpace2" presStyleCnt="0"/>
      <dgm:spPr/>
    </dgm:pt>
    <dgm:pt modelId="{82C7D81A-3618-43EE-8E0A-F06804FD8A84}" type="pres">
      <dgm:prSet presAssocID="{EDDE1746-4E94-480B-B192-A99B131ED609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0EADE5-6F31-476E-950F-59D8163F6E61}" srcId="{DA7158EC-2021-4E8A-BAE0-2BBD735E4BC4}" destId="{EDDE1746-4E94-480B-B192-A99B131ED609}" srcOrd="1" destOrd="0" parTransId="{43F23B03-DBAD-4DEF-8214-3492BD5763D3}" sibTransId="{09B94FD3-F2C0-482B-B05E-C63A3B0CEACC}"/>
    <dgm:cxn modelId="{7F612583-1460-41EA-9C6C-5F56C861ED90}" type="presOf" srcId="{4297184F-746C-44C2-ABF2-AAC43362A337}" destId="{DAA82069-6F22-4375-95F0-DC3E80E7D32F}" srcOrd="1" destOrd="0" presId="urn:microsoft.com/office/officeart/2005/8/layout/lProcess2"/>
    <dgm:cxn modelId="{D52747FD-E24E-411D-81E7-99377F5A30D0}" type="presOf" srcId="{FC57A797-E9A2-41B3-8ED9-B4584588CFF6}" destId="{42F8D6E1-F907-4427-A0A2-8B6DAFB873DD}" srcOrd="0" destOrd="0" presId="urn:microsoft.com/office/officeart/2005/8/layout/lProcess2"/>
    <dgm:cxn modelId="{71FACEFF-CBCF-4C34-B410-ABA9B020E739}" type="presOf" srcId="{DA7158EC-2021-4E8A-BAE0-2BBD735E4BC4}" destId="{1182D446-0D12-4A45-8CC2-4D2EE7FDFC98}" srcOrd="1" destOrd="0" presId="urn:microsoft.com/office/officeart/2005/8/layout/lProcess2"/>
    <dgm:cxn modelId="{6873D70E-CE1B-40AD-A6FA-EEF9EB8401E7}" srcId="{0B093CEA-07CD-49E3-8DE1-8DFF6F137F09}" destId="{49AFEFC0-F48F-45E6-8365-50C0CFB931EF}" srcOrd="0" destOrd="0" parTransId="{A4A21B63-9705-402A-8317-945A85E7102B}" sibTransId="{BA88A8A7-1435-48BD-A571-9A762CB868F1}"/>
    <dgm:cxn modelId="{90E85061-AF2E-4868-A43C-0AFDB8EEC757}" type="presOf" srcId="{16447C3B-8E60-451F-A1AC-45882780B5FE}" destId="{AFF3A959-21DA-45B6-A024-EB3B4FB416C5}" srcOrd="0" destOrd="0" presId="urn:microsoft.com/office/officeart/2005/8/layout/lProcess2"/>
    <dgm:cxn modelId="{4A826B25-5BA5-4538-94BB-7AD17DDC81D5}" type="presOf" srcId="{4297184F-746C-44C2-ABF2-AAC43362A337}" destId="{EF489DA2-75AC-4B6F-80E7-0818CB4DB90D}" srcOrd="0" destOrd="0" presId="urn:microsoft.com/office/officeart/2005/8/layout/lProcess2"/>
    <dgm:cxn modelId="{5B9BB7B6-FE9E-4412-AD61-EA75FF64A148}" srcId="{F6BA2556-5596-4106-AC95-77404D07D328}" destId="{0B093CEA-07CD-49E3-8DE1-8DFF6F137F09}" srcOrd="0" destOrd="0" parTransId="{13957CBD-2DBC-4C35-921D-91CB99E88BC4}" sibTransId="{9449CEAF-05D9-46FA-9675-C82DA9CC0E93}"/>
    <dgm:cxn modelId="{B94E96D8-4A93-4801-9D25-BD5FD538E835}" srcId="{4297184F-746C-44C2-ABF2-AAC43362A337}" destId="{FC57A797-E9A2-41B3-8ED9-B4584588CFF6}" srcOrd="0" destOrd="0" parTransId="{A2C83ABC-50DB-4291-938D-1EAC42E0CFAC}" sibTransId="{AC0A6246-71A1-4A8D-BAD9-3762FF4FF237}"/>
    <dgm:cxn modelId="{113F73DF-7527-4C77-BF9A-CA1360E869B9}" type="presOf" srcId="{0B093CEA-07CD-49E3-8DE1-8DFF6F137F09}" destId="{9DD02D46-3188-43FD-94FC-3DC7BC9684CD}" srcOrd="1" destOrd="0" presId="urn:microsoft.com/office/officeart/2005/8/layout/lProcess2"/>
    <dgm:cxn modelId="{6118F41A-4694-4840-9AEC-C7C2174BB1B8}" type="presOf" srcId="{EDDE1746-4E94-480B-B192-A99B131ED609}" destId="{82C7D81A-3618-43EE-8E0A-F06804FD8A84}" srcOrd="0" destOrd="0" presId="urn:microsoft.com/office/officeart/2005/8/layout/lProcess2"/>
    <dgm:cxn modelId="{7DE90020-7205-4228-AD1A-532B657B9A3D}" type="presOf" srcId="{DFF811C5-F767-42A1-92C4-94316BC0657A}" destId="{81F19660-168E-4A8B-92B1-47E9109F1BB0}" srcOrd="0" destOrd="0" presId="urn:microsoft.com/office/officeart/2005/8/layout/lProcess2"/>
    <dgm:cxn modelId="{6989C692-E4A4-48A5-941B-FCB32653B844}" type="presOf" srcId="{F157CE37-D1DE-46E5-95F8-CB3D58CC9A5E}" destId="{E5411F61-0A7A-41F8-A6B3-78422B5B55AB}" srcOrd="0" destOrd="0" presId="urn:microsoft.com/office/officeart/2005/8/layout/lProcess2"/>
    <dgm:cxn modelId="{23DD4F8A-533E-42BE-B767-4B5EA8D574F3}" srcId="{0B093CEA-07CD-49E3-8DE1-8DFF6F137F09}" destId="{16447C3B-8E60-451F-A1AC-45882780B5FE}" srcOrd="2" destOrd="0" parTransId="{3181FBE5-A56A-4646-9C0E-81E5B4457AD1}" sibTransId="{0D08C96A-A2FB-4283-9183-EB85854ED093}"/>
    <dgm:cxn modelId="{0CB97A0F-60A1-44B8-8708-7B99977D2F4C}" srcId="{F6BA2556-5596-4106-AC95-77404D07D328}" destId="{4297184F-746C-44C2-ABF2-AAC43362A337}" srcOrd="1" destOrd="0" parTransId="{36FF5948-A0CA-4EED-BC53-B33877D35FDE}" sibTransId="{AEBC2B4F-B52D-4D90-8A3C-F192F4739E90}"/>
    <dgm:cxn modelId="{4A5B38FC-9948-4A7F-AAA0-E22D3779D4A2}" type="presOf" srcId="{0B093CEA-07CD-49E3-8DE1-8DFF6F137F09}" destId="{11C0FB90-CEFB-4F02-B49D-BD8049F072D9}" srcOrd="0" destOrd="0" presId="urn:microsoft.com/office/officeart/2005/8/layout/lProcess2"/>
    <dgm:cxn modelId="{41AF0B73-14B0-4FE7-AAD3-7F0BEBD6279D}" type="presOf" srcId="{F6BA2556-5596-4106-AC95-77404D07D328}" destId="{5CA2868D-6716-4BD4-BFED-FC6A34298C79}" srcOrd="0" destOrd="0" presId="urn:microsoft.com/office/officeart/2005/8/layout/lProcess2"/>
    <dgm:cxn modelId="{832B0C30-9752-4E90-810C-DC917117534D}" srcId="{0B093CEA-07CD-49E3-8DE1-8DFF6F137F09}" destId="{DFF811C5-F767-42A1-92C4-94316BC0657A}" srcOrd="1" destOrd="0" parTransId="{42D9099C-E4A7-4490-AD3B-9C0EE0AAB4D4}" sibTransId="{5920933F-E56C-419C-9AEA-2CB3863C7CEC}"/>
    <dgm:cxn modelId="{22FDAF18-D120-4E22-9331-48C18C16C7AE}" srcId="{4297184F-746C-44C2-ABF2-AAC43362A337}" destId="{191F629A-44B5-4C15-819E-C94DBF438D22}" srcOrd="1" destOrd="0" parTransId="{84C2CA15-82D5-4AA5-B9C0-C2AFD44D547A}" sibTransId="{561D9CE7-CA0D-4457-8741-CD096902B563}"/>
    <dgm:cxn modelId="{A1B7F2D4-CD91-43C3-BB4A-B0E6D6E3F16A}" type="presOf" srcId="{191F629A-44B5-4C15-819E-C94DBF438D22}" destId="{579A33C9-1A14-4241-B97F-A62A05D43AFD}" srcOrd="0" destOrd="0" presId="urn:microsoft.com/office/officeart/2005/8/layout/lProcess2"/>
    <dgm:cxn modelId="{097217C8-993F-43B0-A587-21CBA74B12E9}" type="presOf" srcId="{49AFEFC0-F48F-45E6-8365-50C0CFB931EF}" destId="{E5759A2C-696D-446B-8AD7-D31768A69AC7}" srcOrd="0" destOrd="0" presId="urn:microsoft.com/office/officeart/2005/8/layout/lProcess2"/>
    <dgm:cxn modelId="{C628AD7D-A76B-4586-AFB3-D89BEAA48822}" srcId="{F6BA2556-5596-4106-AC95-77404D07D328}" destId="{DA7158EC-2021-4E8A-BAE0-2BBD735E4BC4}" srcOrd="2" destOrd="0" parTransId="{3B7A1F05-63D7-4DB8-86D1-FF1424E9F176}" sibTransId="{8DF30BA6-9AA6-4322-AB07-D2BFFABC996F}"/>
    <dgm:cxn modelId="{8DCE0007-6848-4041-88D4-BA03F513021F}" type="presOf" srcId="{DA7158EC-2021-4E8A-BAE0-2BBD735E4BC4}" destId="{34D9E2FF-7365-40C2-AC8F-F0AB0346E7A7}" srcOrd="0" destOrd="0" presId="urn:microsoft.com/office/officeart/2005/8/layout/lProcess2"/>
    <dgm:cxn modelId="{C6E5D7A7-4A48-4245-950B-8A7203D2DE45}" srcId="{DA7158EC-2021-4E8A-BAE0-2BBD735E4BC4}" destId="{F157CE37-D1DE-46E5-95F8-CB3D58CC9A5E}" srcOrd="0" destOrd="0" parTransId="{10CC404B-6D82-447C-B6F6-423F4EC0DE46}" sibTransId="{756BC8F3-F7E6-4747-A8D9-468C784E4C53}"/>
    <dgm:cxn modelId="{9341B4AF-AA41-4676-9BC5-6315B6ED3017}" type="presParOf" srcId="{5CA2868D-6716-4BD4-BFED-FC6A34298C79}" destId="{0016E7D1-CEF7-46F5-A5CB-9C2EDA37958E}" srcOrd="0" destOrd="0" presId="urn:microsoft.com/office/officeart/2005/8/layout/lProcess2"/>
    <dgm:cxn modelId="{9618D205-3854-485E-8BB7-908C67C7CB79}" type="presParOf" srcId="{0016E7D1-CEF7-46F5-A5CB-9C2EDA37958E}" destId="{11C0FB90-CEFB-4F02-B49D-BD8049F072D9}" srcOrd="0" destOrd="0" presId="urn:microsoft.com/office/officeart/2005/8/layout/lProcess2"/>
    <dgm:cxn modelId="{60C9B403-2A90-479A-AD34-E3E173E5CA2F}" type="presParOf" srcId="{0016E7D1-CEF7-46F5-A5CB-9C2EDA37958E}" destId="{9DD02D46-3188-43FD-94FC-3DC7BC9684CD}" srcOrd="1" destOrd="0" presId="urn:microsoft.com/office/officeart/2005/8/layout/lProcess2"/>
    <dgm:cxn modelId="{B854E2EF-7E4A-4B5D-8EAF-DB46A26051D2}" type="presParOf" srcId="{0016E7D1-CEF7-46F5-A5CB-9C2EDA37958E}" destId="{3587E806-E36A-4B77-8E24-B5304BCC2E63}" srcOrd="2" destOrd="0" presId="urn:microsoft.com/office/officeart/2005/8/layout/lProcess2"/>
    <dgm:cxn modelId="{2695F390-F7E8-4E2B-8893-17D508078671}" type="presParOf" srcId="{3587E806-E36A-4B77-8E24-B5304BCC2E63}" destId="{FB5A7199-582C-439F-80F4-853B755E5AC4}" srcOrd="0" destOrd="0" presId="urn:microsoft.com/office/officeart/2005/8/layout/lProcess2"/>
    <dgm:cxn modelId="{634F0F1A-1593-4D81-AA16-15A4CBC79BFE}" type="presParOf" srcId="{FB5A7199-582C-439F-80F4-853B755E5AC4}" destId="{E5759A2C-696D-446B-8AD7-D31768A69AC7}" srcOrd="0" destOrd="0" presId="urn:microsoft.com/office/officeart/2005/8/layout/lProcess2"/>
    <dgm:cxn modelId="{973CC43F-AD2B-4783-9213-92DDAE4A00F5}" type="presParOf" srcId="{FB5A7199-582C-439F-80F4-853B755E5AC4}" destId="{86CC27D3-4765-4925-9545-BECB01500F76}" srcOrd="1" destOrd="0" presId="urn:microsoft.com/office/officeart/2005/8/layout/lProcess2"/>
    <dgm:cxn modelId="{188D9ACA-CB54-4EDF-A39E-72C8DF4BEBFF}" type="presParOf" srcId="{FB5A7199-582C-439F-80F4-853B755E5AC4}" destId="{81F19660-168E-4A8B-92B1-47E9109F1BB0}" srcOrd="2" destOrd="0" presId="urn:microsoft.com/office/officeart/2005/8/layout/lProcess2"/>
    <dgm:cxn modelId="{7BC55DAB-7581-44CC-9603-EF5F96D042CE}" type="presParOf" srcId="{FB5A7199-582C-439F-80F4-853B755E5AC4}" destId="{2FF36475-DA57-4E03-952C-C0DB10C3C3F2}" srcOrd="3" destOrd="0" presId="urn:microsoft.com/office/officeart/2005/8/layout/lProcess2"/>
    <dgm:cxn modelId="{495133E6-B4F2-44E4-9241-76876E743B47}" type="presParOf" srcId="{FB5A7199-582C-439F-80F4-853B755E5AC4}" destId="{AFF3A959-21DA-45B6-A024-EB3B4FB416C5}" srcOrd="4" destOrd="0" presId="urn:microsoft.com/office/officeart/2005/8/layout/lProcess2"/>
    <dgm:cxn modelId="{A82EF942-0F00-4E3C-9A14-86ED4DF923B6}" type="presParOf" srcId="{5CA2868D-6716-4BD4-BFED-FC6A34298C79}" destId="{918D89BF-ABBF-4134-81D2-648CBDD85006}" srcOrd="1" destOrd="0" presId="urn:microsoft.com/office/officeart/2005/8/layout/lProcess2"/>
    <dgm:cxn modelId="{244DCEBF-0905-4B51-B8C6-357D566EA0E6}" type="presParOf" srcId="{5CA2868D-6716-4BD4-BFED-FC6A34298C79}" destId="{9BAEC67B-983F-4382-AF25-0C4D351E84C6}" srcOrd="2" destOrd="0" presId="urn:microsoft.com/office/officeart/2005/8/layout/lProcess2"/>
    <dgm:cxn modelId="{4D84E22F-231E-4963-ADBB-8C9BACD31127}" type="presParOf" srcId="{9BAEC67B-983F-4382-AF25-0C4D351E84C6}" destId="{EF489DA2-75AC-4B6F-80E7-0818CB4DB90D}" srcOrd="0" destOrd="0" presId="urn:microsoft.com/office/officeart/2005/8/layout/lProcess2"/>
    <dgm:cxn modelId="{F00ACF10-6705-495A-8115-9C95D7DA8240}" type="presParOf" srcId="{9BAEC67B-983F-4382-AF25-0C4D351E84C6}" destId="{DAA82069-6F22-4375-95F0-DC3E80E7D32F}" srcOrd="1" destOrd="0" presId="urn:microsoft.com/office/officeart/2005/8/layout/lProcess2"/>
    <dgm:cxn modelId="{F6A49032-7196-4786-A37F-2D686EF6D586}" type="presParOf" srcId="{9BAEC67B-983F-4382-AF25-0C4D351E84C6}" destId="{1131C0BA-69EC-4A76-961F-911F216A82AC}" srcOrd="2" destOrd="0" presId="urn:microsoft.com/office/officeart/2005/8/layout/lProcess2"/>
    <dgm:cxn modelId="{EEA656A5-C9D3-43F5-B930-ED9ACE4A224F}" type="presParOf" srcId="{1131C0BA-69EC-4A76-961F-911F216A82AC}" destId="{18EC0E44-166B-46D4-BCBC-25CF92FDBED3}" srcOrd="0" destOrd="0" presId="urn:microsoft.com/office/officeart/2005/8/layout/lProcess2"/>
    <dgm:cxn modelId="{727EBFE2-FA8D-4936-8F7B-AC65DA2D0011}" type="presParOf" srcId="{18EC0E44-166B-46D4-BCBC-25CF92FDBED3}" destId="{42F8D6E1-F907-4427-A0A2-8B6DAFB873DD}" srcOrd="0" destOrd="0" presId="urn:microsoft.com/office/officeart/2005/8/layout/lProcess2"/>
    <dgm:cxn modelId="{2BE2F60A-DEFD-4B14-BAE7-B24E31DF185D}" type="presParOf" srcId="{18EC0E44-166B-46D4-BCBC-25CF92FDBED3}" destId="{9E420DA5-7432-47F8-AC5B-1EC5A1240FB2}" srcOrd="1" destOrd="0" presId="urn:microsoft.com/office/officeart/2005/8/layout/lProcess2"/>
    <dgm:cxn modelId="{FEBAC5CB-1EFC-4142-8DB0-7A401F988853}" type="presParOf" srcId="{18EC0E44-166B-46D4-BCBC-25CF92FDBED3}" destId="{579A33C9-1A14-4241-B97F-A62A05D43AFD}" srcOrd="2" destOrd="0" presId="urn:microsoft.com/office/officeart/2005/8/layout/lProcess2"/>
    <dgm:cxn modelId="{515CB728-9FCE-45E1-BFFE-3607E6BB67AF}" type="presParOf" srcId="{5CA2868D-6716-4BD4-BFED-FC6A34298C79}" destId="{7EA15A12-5256-4128-B2F4-723A22AEFB8C}" srcOrd="3" destOrd="0" presId="urn:microsoft.com/office/officeart/2005/8/layout/lProcess2"/>
    <dgm:cxn modelId="{C7850750-B3B7-4978-9B9C-48703E413C42}" type="presParOf" srcId="{5CA2868D-6716-4BD4-BFED-FC6A34298C79}" destId="{1E98B6E8-5A4E-4A77-99DD-C4370EAEDED2}" srcOrd="4" destOrd="0" presId="urn:microsoft.com/office/officeart/2005/8/layout/lProcess2"/>
    <dgm:cxn modelId="{8A7357F2-1FC0-4DF5-8765-CEE1E02DF0DF}" type="presParOf" srcId="{1E98B6E8-5A4E-4A77-99DD-C4370EAEDED2}" destId="{34D9E2FF-7365-40C2-AC8F-F0AB0346E7A7}" srcOrd="0" destOrd="0" presId="urn:microsoft.com/office/officeart/2005/8/layout/lProcess2"/>
    <dgm:cxn modelId="{F783E476-74A0-4E7C-A398-AFA18B7C94DE}" type="presParOf" srcId="{1E98B6E8-5A4E-4A77-99DD-C4370EAEDED2}" destId="{1182D446-0D12-4A45-8CC2-4D2EE7FDFC98}" srcOrd="1" destOrd="0" presId="urn:microsoft.com/office/officeart/2005/8/layout/lProcess2"/>
    <dgm:cxn modelId="{036D2528-CD8F-4D01-864F-421C10944FAC}" type="presParOf" srcId="{1E98B6E8-5A4E-4A77-99DD-C4370EAEDED2}" destId="{07C30BA7-B741-489F-B55D-69C0E4722A11}" srcOrd="2" destOrd="0" presId="urn:microsoft.com/office/officeart/2005/8/layout/lProcess2"/>
    <dgm:cxn modelId="{7B1CB97A-877F-4AE7-AB70-2B7F38285111}" type="presParOf" srcId="{07C30BA7-B741-489F-B55D-69C0E4722A11}" destId="{A46AC70D-2CB5-4062-B61A-D7AF6EA699DD}" srcOrd="0" destOrd="0" presId="urn:microsoft.com/office/officeart/2005/8/layout/lProcess2"/>
    <dgm:cxn modelId="{CB753C7C-1110-4EB6-8CE0-8F18CBA0CD49}" type="presParOf" srcId="{A46AC70D-2CB5-4062-B61A-D7AF6EA699DD}" destId="{E5411F61-0A7A-41F8-A6B3-78422B5B55AB}" srcOrd="0" destOrd="0" presId="urn:microsoft.com/office/officeart/2005/8/layout/lProcess2"/>
    <dgm:cxn modelId="{75874570-5C96-4FC4-A5B9-129F153E2A18}" type="presParOf" srcId="{A46AC70D-2CB5-4062-B61A-D7AF6EA699DD}" destId="{73C01C2A-1E4E-49AB-857F-D3C806B6F82D}" srcOrd="1" destOrd="0" presId="urn:microsoft.com/office/officeart/2005/8/layout/lProcess2"/>
    <dgm:cxn modelId="{3E9E037C-D9B8-4343-B593-AEF90A81F102}" type="presParOf" srcId="{A46AC70D-2CB5-4062-B61A-D7AF6EA699DD}" destId="{82C7D81A-3618-43EE-8E0A-F06804FD8A8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BA2556-5596-4106-AC95-77404D07D32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093CEA-07CD-49E3-8DE1-8DFF6F137F09}">
      <dgm:prSet phldrT="[Text]"/>
      <dgm:spPr/>
      <dgm:t>
        <a:bodyPr/>
        <a:lstStyle/>
        <a:p>
          <a:r>
            <a:rPr lang="en-US" altLang="zh-CN" dirty="0" smtClean="0"/>
            <a:t>How to Sell</a:t>
          </a:r>
        </a:p>
        <a:p>
          <a:r>
            <a:rPr lang="zh-CN" altLang="en-US" dirty="0" smtClean="0"/>
            <a:t>销售模式</a:t>
          </a:r>
          <a:endParaRPr lang="en-US" dirty="0"/>
        </a:p>
      </dgm:t>
    </dgm:pt>
    <dgm:pt modelId="{13957CBD-2DBC-4C35-921D-91CB99E88BC4}" type="parTrans" cxnId="{5B9BB7B6-FE9E-4412-AD61-EA75FF64A148}">
      <dgm:prSet/>
      <dgm:spPr/>
      <dgm:t>
        <a:bodyPr/>
        <a:lstStyle/>
        <a:p>
          <a:endParaRPr lang="en-US"/>
        </a:p>
      </dgm:t>
    </dgm:pt>
    <dgm:pt modelId="{9449CEAF-05D9-46FA-9675-C82DA9CC0E93}" type="sibTrans" cxnId="{5B9BB7B6-FE9E-4412-AD61-EA75FF64A148}">
      <dgm:prSet/>
      <dgm:spPr/>
      <dgm:t>
        <a:bodyPr/>
        <a:lstStyle/>
        <a:p>
          <a:endParaRPr lang="en-US"/>
        </a:p>
      </dgm:t>
    </dgm:pt>
    <dgm:pt modelId="{16447C3B-8E60-451F-A1AC-45882780B5FE}">
      <dgm:prSet phldrT="[Text]"/>
      <dgm:spPr/>
      <dgm:t>
        <a:bodyPr/>
        <a:lstStyle/>
        <a:p>
          <a:r>
            <a:rPr lang="en-US" altLang="zh-CN" dirty="0" smtClean="0"/>
            <a:t>3D scanner</a:t>
          </a:r>
        </a:p>
        <a:p>
          <a:r>
            <a:rPr lang="en-US" altLang="zh-CN" dirty="0" smtClean="0"/>
            <a:t>3D</a:t>
          </a:r>
          <a:r>
            <a:rPr lang="zh-CN" altLang="en-US" dirty="0" smtClean="0"/>
            <a:t> 扫描设备</a:t>
          </a:r>
          <a:endParaRPr lang="en-US" dirty="0" smtClean="0"/>
        </a:p>
      </dgm:t>
    </dgm:pt>
    <dgm:pt modelId="{3181FBE5-A56A-4646-9C0E-81E5B4457AD1}" type="parTrans" cxnId="{23DD4F8A-533E-42BE-B767-4B5EA8D574F3}">
      <dgm:prSet/>
      <dgm:spPr/>
      <dgm:t>
        <a:bodyPr/>
        <a:lstStyle/>
        <a:p>
          <a:endParaRPr lang="en-US"/>
        </a:p>
      </dgm:t>
    </dgm:pt>
    <dgm:pt modelId="{0D08C96A-A2FB-4283-9183-EB85854ED093}" type="sibTrans" cxnId="{23DD4F8A-533E-42BE-B767-4B5EA8D574F3}">
      <dgm:prSet/>
      <dgm:spPr/>
      <dgm:t>
        <a:bodyPr/>
        <a:lstStyle/>
        <a:p>
          <a:endParaRPr lang="en-US"/>
        </a:p>
      </dgm:t>
    </dgm:pt>
    <dgm:pt modelId="{4297184F-746C-44C2-ABF2-AAC43362A337}">
      <dgm:prSet phldrT="[Text]"/>
      <dgm:spPr/>
      <dgm:t>
        <a:bodyPr/>
        <a:lstStyle/>
        <a:p>
          <a:r>
            <a:rPr lang="en-US" altLang="zh-CN" dirty="0" smtClean="0"/>
            <a:t>Who to Buy</a:t>
          </a:r>
        </a:p>
        <a:p>
          <a:r>
            <a:rPr lang="zh-CN" altLang="en-US" dirty="0" smtClean="0"/>
            <a:t>目标客户</a:t>
          </a:r>
          <a:endParaRPr lang="en-US" dirty="0"/>
        </a:p>
      </dgm:t>
    </dgm:pt>
    <dgm:pt modelId="{36FF5948-A0CA-4EED-BC53-B33877D35FDE}" type="parTrans" cxnId="{0CB97A0F-60A1-44B8-8708-7B99977D2F4C}">
      <dgm:prSet/>
      <dgm:spPr/>
      <dgm:t>
        <a:bodyPr/>
        <a:lstStyle/>
        <a:p>
          <a:endParaRPr lang="en-US"/>
        </a:p>
      </dgm:t>
    </dgm:pt>
    <dgm:pt modelId="{AEBC2B4F-B52D-4D90-8A3C-F192F4739E90}" type="sibTrans" cxnId="{0CB97A0F-60A1-44B8-8708-7B99977D2F4C}">
      <dgm:prSet/>
      <dgm:spPr/>
      <dgm:t>
        <a:bodyPr/>
        <a:lstStyle/>
        <a:p>
          <a:endParaRPr lang="en-US"/>
        </a:p>
      </dgm:t>
    </dgm:pt>
    <dgm:pt modelId="{FC57A797-E9A2-41B3-8ED9-B4584588CFF6}">
      <dgm:prSet phldrT="[Text]"/>
      <dgm:spPr/>
      <dgm:t>
        <a:bodyPr/>
        <a:lstStyle/>
        <a:p>
          <a:r>
            <a:rPr lang="en-US" altLang="zh-CN" dirty="0" smtClean="0"/>
            <a:t>Customers</a:t>
          </a:r>
        </a:p>
        <a:p>
          <a:r>
            <a:rPr lang="zh-CN" altLang="en-US" dirty="0" smtClean="0"/>
            <a:t>个人用户</a:t>
          </a:r>
          <a:endParaRPr lang="en-US" dirty="0"/>
        </a:p>
      </dgm:t>
    </dgm:pt>
    <dgm:pt modelId="{A2C83ABC-50DB-4291-938D-1EAC42E0CFAC}" type="parTrans" cxnId="{B94E96D8-4A93-4801-9D25-BD5FD538E835}">
      <dgm:prSet/>
      <dgm:spPr/>
      <dgm:t>
        <a:bodyPr/>
        <a:lstStyle/>
        <a:p>
          <a:endParaRPr lang="en-US"/>
        </a:p>
      </dgm:t>
    </dgm:pt>
    <dgm:pt modelId="{AC0A6246-71A1-4A8D-BAD9-3762FF4FF237}" type="sibTrans" cxnId="{B94E96D8-4A93-4801-9D25-BD5FD538E835}">
      <dgm:prSet/>
      <dgm:spPr/>
      <dgm:t>
        <a:bodyPr/>
        <a:lstStyle/>
        <a:p>
          <a:endParaRPr lang="en-US"/>
        </a:p>
      </dgm:t>
    </dgm:pt>
    <dgm:pt modelId="{191F629A-44B5-4C15-819E-C94DBF438D22}">
      <dgm:prSet phldrT="[Text]"/>
      <dgm:spPr/>
      <dgm:t>
        <a:bodyPr/>
        <a:lstStyle/>
        <a:p>
          <a:r>
            <a:rPr lang="en-US" altLang="zh-CN" dirty="0" smtClean="0"/>
            <a:t>Businesses</a:t>
          </a:r>
        </a:p>
        <a:p>
          <a:r>
            <a:rPr lang="zh-CN" altLang="en-US" dirty="0" smtClean="0"/>
            <a:t>行业公司</a:t>
          </a:r>
          <a:endParaRPr lang="en-US" dirty="0"/>
        </a:p>
      </dgm:t>
    </dgm:pt>
    <dgm:pt modelId="{84C2CA15-82D5-4AA5-B9C0-C2AFD44D547A}" type="parTrans" cxnId="{22FDAF18-D120-4E22-9331-48C18C16C7AE}">
      <dgm:prSet/>
      <dgm:spPr/>
      <dgm:t>
        <a:bodyPr/>
        <a:lstStyle/>
        <a:p>
          <a:endParaRPr lang="en-US"/>
        </a:p>
      </dgm:t>
    </dgm:pt>
    <dgm:pt modelId="{561D9CE7-CA0D-4457-8741-CD096902B563}" type="sibTrans" cxnId="{22FDAF18-D120-4E22-9331-48C18C16C7AE}">
      <dgm:prSet/>
      <dgm:spPr/>
      <dgm:t>
        <a:bodyPr/>
        <a:lstStyle/>
        <a:p>
          <a:endParaRPr lang="en-US"/>
        </a:p>
      </dgm:t>
    </dgm:pt>
    <dgm:pt modelId="{DA7158EC-2021-4E8A-BAE0-2BBD735E4BC4}">
      <dgm:prSet phldrT="[Text]"/>
      <dgm:spPr/>
      <dgm:t>
        <a:bodyPr/>
        <a:lstStyle/>
        <a:p>
          <a:r>
            <a:rPr lang="en-US" altLang="zh-CN" dirty="0" smtClean="0"/>
            <a:t>Advantage</a:t>
          </a:r>
        </a:p>
        <a:p>
          <a:r>
            <a:rPr lang="zh-CN" altLang="en-US" dirty="0" smtClean="0"/>
            <a:t>销售优势</a:t>
          </a:r>
          <a:endParaRPr lang="en-US" dirty="0"/>
        </a:p>
      </dgm:t>
    </dgm:pt>
    <dgm:pt modelId="{3B7A1F05-63D7-4DB8-86D1-FF1424E9F176}" type="parTrans" cxnId="{C628AD7D-A76B-4586-AFB3-D89BEAA48822}">
      <dgm:prSet/>
      <dgm:spPr/>
      <dgm:t>
        <a:bodyPr/>
        <a:lstStyle/>
        <a:p>
          <a:endParaRPr lang="en-US"/>
        </a:p>
      </dgm:t>
    </dgm:pt>
    <dgm:pt modelId="{8DF30BA6-9AA6-4322-AB07-D2BFFABC996F}" type="sibTrans" cxnId="{C628AD7D-A76B-4586-AFB3-D89BEAA48822}">
      <dgm:prSet/>
      <dgm:spPr/>
      <dgm:t>
        <a:bodyPr/>
        <a:lstStyle/>
        <a:p>
          <a:endParaRPr lang="en-US"/>
        </a:p>
      </dgm:t>
    </dgm:pt>
    <dgm:pt modelId="{F157CE37-D1DE-46E5-95F8-CB3D58CC9A5E}">
      <dgm:prSet phldrT="[Text]"/>
      <dgm:spPr/>
      <dgm:t>
        <a:bodyPr/>
        <a:lstStyle/>
        <a:p>
          <a:r>
            <a:rPr lang="en-US" altLang="zh-CN" dirty="0" smtClean="0"/>
            <a:t>User</a:t>
          </a:r>
          <a:r>
            <a:rPr lang="zh-CN" altLang="en-US" dirty="0" smtClean="0"/>
            <a:t> </a:t>
          </a:r>
          <a:r>
            <a:rPr lang="en-US" altLang="zh-CN" dirty="0" smtClean="0"/>
            <a:t>Base</a:t>
          </a:r>
        </a:p>
        <a:p>
          <a:r>
            <a:rPr lang="zh-CN" altLang="en-US" dirty="0" smtClean="0"/>
            <a:t>用户基础</a:t>
          </a:r>
          <a:endParaRPr lang="en-US" dirty="0"/>
        </a:p>
      </dgm:t>
    </dgm:pt>
    <dgm:pt modelId="{10CC404B-6D82-447C-B6F6-423F4EC0DE46}" type="parTrans" cxnId="{C6E5D7A7-4A48-4245-950B-8A7203D2DE45}">
      <dgm:prSet/>
      <dgm:spPr/>
      <dgm:t>
        <a:bodyPr/>
        <a:lstStyle/>
        <a:p>
          <a:endParaRPr lang="en-US"/>
        </a:p>
      </dgm:t>
    </dgm:pt>
    <dgm:pt modelId="{756BC8F3-F7E6-4747-A8D9-468C784E4C53}" type="sibTrans" cxnId="{C6E5D7A7-4A48-4245-950B-8A7203D2DE45}">
      <dgm:prSet/>
      <dgm:spPr/>
      <dgm:t>
        <a:bodyPr/>
        <a:lstStyle/>
        <a:p>
          <a:endParaRPr lang="en-US"/>
        </a:p>
      </dgm:t>
    </dgm:pt>
    <dgm:pt modelId="{EDDE1746-4E94-480B-B192-A99B131ED609}">
      <dgm:prSet phldrT="[Text]"/>
      <dgm:spPr/>
      <dgm:t>
        <a:bodyPr/>
        <a:lstStyle/>
        <a:p>
          <a:r>
            <a:rPr lang="en-US" altLang="zh-CN" dirty="0" smtClean="0"/>
            <a:t>Up Stream Design foundation</a:t>
          </a:r>
          <a:endParaRPr lang="en-US" dirty="0" smtClean="0"/>
        </a:p>
        <a:p>
          <a:r>
            <a:rPr lang="zh-CN" altLang="en-US" dirty="0" smtClean="0"/>
            <a:t>掌握上游设计</a:t>
          </a:r>
          <a:endParaRPr lang="en-US" dirty="0"/>
        </a:p>
      </dgm:t>
    </dgm:pt>
    <dgm:pt modelId="{43F23B03-DBAD-4DEF-8214-3492BD5763D3}" type="parTrans" cxnId="{CD0EADE5-6F31-476E-950F-59D8163F6E61}">
      <dgm:prSet/>
      <dgm:spPr/>
      <dgm:t>
        <a:bodyPr/>
        <a:lstStyle/>
        <a:p>
          <a:endParaRPr lang="en-US"/>
        </a:p>
      </dgm:t>
    </dgm:pt>
    <dgm:pt modelId="{09B94FD3-F2C0-482B-B05E-C63A3B0CEACC}" type="sibTrans" cxnId="{CD0EADE5-6F31-476E-950F-59D8163F6E61}">
      <dgm:prSet/>
      <dgm:spPr/>
      <dgm:t>
        <a:bodyPr/>
        <a:lstStyle/>
        <a:p>
          <a:endParaRPr lang="en-US"/>
        </a:p>
      </dgm:t>
    </dgm:pt>
    <dgm:pt modelId="{DFF811C5-F767-42A1-92C4-94316BC0657A}">
      <dgm:prSet phldrT="[Text]"/>
      <dgm:spPr/>
      <dgm:t>
        <a:bodyPr/>
        <a:lstStyle/>
        <a:p>
          <a:r>
            <a:rPr lang="en-US" altLang="zh-CN" dirty="0" smtClean="0"/>
            <a:t>3D printer &amp; materials</a:t>
          </a:r>
        </a:p>
        <a:p>
          <a:r>
            <a:rPr lang="en-US" altLang="zh-CN" dirty="0" smtClean="0"/>
            <a:t>3D </a:t>
          </a:r>
          <a:r>
            <a:rPr lang="zh-CN" altLang="en-US" dirty="0" smtClean="0"/>
            <a:t>打印机和材料</a:t>
          </a:r>
          <a:endParaRPr lang="en-US" altLang="zh-CN" dirty="0" smtClean="0"/>
        </a:p>
      </dgm:t>
    </dgm:pt>
    <dgm:pt modelId="{42D9099C-E4A7-4490-AD3B-9C0EE0AAB4D4}" type="parTrans" cxnId="{832B0C30-9752-4E90-810C-DC917117534D}">
      <dgm:prSet/>
      <dgm:spPr/>
      <dgm:t>
        <a:bodyPr/>
        <a:lstStyle/>
        <a:p>
          <a:endParaRPr lang="en-US"/>
        </a:p>
      </dgm:t>
    </dgm:pt>
    <dgm:pt modelId="{5920933F-E56C-419C-9AEA-2CB3863C7CEC}" type="sibTrans" cxnId="{832B0C30-9752-4E90-810C-DC917117534D}">
      <dgm:prSet/>
      <dgm:spPr/>
      <dgm:t>
        <a:bodyPr/>
        <a:lstStyle/>
        <a:p>
          <a:endParaRPr lang="en-US"/>
        </a:p>
      </dgm:t>
    </dgm:pt>
    <dgm:pt modelId="{5CA2868D-6716-4BD4-BFED-FC6A34298C79}" type="pres">
      <dgm:prSet presAssocID="{F6BA2556-5596-4106-AC95-77404D07D328}" presName="theList" presStyleCnt="0">
        <dgm:presLayoutVars>
          <dgm:dir/>
          <dgm:animLvl val="lvl"/>
          <dgm:resizeHandles val="exact"/>
        </dgm:presLayoutVars>
      </dgm:prSet>
      <dgm:spPr/>
    </dgm:pt>
    <dgm:pt modelId="{0016E7D1-CEF7-46F5-A5CB-9C2EDA37958E}" type="pres">
      <dgm:prSet presAssocID="{0B093CEA-07CD-49E3-8DE1-8DFF6F137F09}" presName="compNode" presStyleCnt="0"/>
      <dgm:spPr/>
    </dgm:pt>
    <dgm:pt modelId="{11C0FB90-CEFB-4F02-B49D-BD8049F072D9}" type="pres">
      <dgm:prSet presAssocID="{0B093CEA-07CD-49E3-8DE1-8DFF6F137F09}" presName="aNode" presStyleLbl="bgShp" presStyleIdx="0" presStyleCnt="3"/>
      <dgm:spPr/>
      <dgm:t>
        <a:bodyPr/>
        <a:lstStyle/>
        <a:p>
          <a:endParaRPr lang="en-US"/>
        </a:p>
      </dgm:t>
    </dgm:pt>
    <dgm:pt modelId="{9DD02D46-3188-43FD-94FC-3DC7BC9684CD}" type="pres">
      <dgm:prSet presAssocID="{0B093CEA-07CD-49E3-8DE1-8DFF6F137F09}" presName="textNode" presStyleLbl="bgShp" presStyleIdx="0" presStyleCnt="3"/>
      <dgm:spPr/>
      <dgm:t>
        <a:bodyPr/>
        <a:lstStyle/>
        <a:p>
          <a:endParaRPr lang="en-US"/>
        </a:p>
      </dgm:t>
    </dgm:pt>
    <dgm:pt modelId="{3587E806-E36A-4B77-8E24-B5304BCC2E63}" type="pres">
      <dgm:prSet presAssocID="{0B093CEA-07CD-49E3-8DE1-8DFF6F137F09}" presName="compChildNode" presStyleCnt="0"/>
      <dgm:spPr/>
    </dgm:pt>
    <dgm:pt modelId="{FB5A7199-582C-439F-80F4-853B755E5AC4}" type="pres">
      <dgm:prSet presAssocID="{0B093CEA-07CD-49E3-8DE1-8DFF6F137F09}" presName="theInnerList" presStyleCnt="0"/>
      <dgm:spPr/>
    </dgm:pt>
    <dgm:pt modelId="{81F19660-168E-4A8B-92B1-47E9109F1BB0}" type="pres">
      <dgm:prSet presAssocID="{DFF811C5-F767-42A1-92C4-94316BC0657A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36475-DA57-4E03-952C-C0DB10C3C3F2}" type="pres">
      <dgm:prSet presAssocID="{DFF811C5-F767-42A1-92C4-94316BC0657A}" presName="aSpace2" presStyleCnt="0"/>
      <dgm:spPr/>
    </dgm:pt>
    <dgm:pt modelId="{AFF3A959-21DA-45B6-A024-EB3B4FB416C5}" type="pres">
      <dgm:prSet presAssocID="{16447C3B-8E60-451F-A1AC-45882780B5FE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D89BF-ABBF-4134-81D2-648CBDD85006}" type="pres">
      <dgm:prSet presAssocID="{0B093CEA-07CD-49E3-8DE1-8DFF6F137F09}" presName="aSpace" presStyleCnt="0"/>
      <dgm:spPr/>
    </dgm:pt>
    <dgm:pt modelId="{9BAEC67B-983F-4382-AF25-0C4D351E84C6}" type="pres">
      <dgm:prSet presAssocID="{4297184F-746C-44C2-ABF2-AAC43362A337}" presName="compNode" presStyleCnt="0"/>
      <dgm:spPr/>
    </dgm:pt>
    <dgm:pt modelId="{EF489DA2-75AC-4B6F-80E7-0818CB4DB90D}" type="pres">
      <dgm:prSet presAssocID="{4297184F-746C-44C2-ABF2-AAC43362A337}" presName="aNode" presStyleLbl="bgShp" presStyleIdx="1" presStyleCnt="3"/>
      <dgm:spPr/>
      <dgm:t>
        <a:bodyPr/>
        <a:lstStyle/>
        <a:p>
          <a:endParaRPr lang="en-US"/>
        </a:p>
      </dgm:t>
    </dgm:pt>
    <dgm:pt modelId="{DAA82069-6F22-4375-95F0-DC3E80E7D32F}" type="pres">
      <dgm:prSet presAssocID="{4297184F-746C-44C2-ABF2-AAC43362A337}" presName="textNode" presStyleLbl="bgShp" presStyleIdx="1" presStyleCnt="3"/>
      <dgm:spPr/>
      <dgm:t>
        <a:bodyPr/>
        <a:lstStyle/>
        <a:p>
          <a:endParaRPr lang="en-US"/>
        </a:p>
      </dgm:t>
    </dgm:pt>
    <dgm:pt modelId="{1131C0BA-69EC-4A76-961F-911F216A82AC}" type="pres">
      <dgm:prSet presAssocID="{4297184F-746C-44C2-ABF2-AAC43362A337}" presName="compChildNode" presStyleCnt="0"/>
      <dgm:spPr/>
    </dgm:pt>
    <dgm:pt modelId="{18EC0E44-166B-46D4-BCBC-25CF92FDBED3}" type="pres">
      <dgm:prSet presAssocID="{4297184F-746C-44C2-ABF2-AAC43362A337}" presName="theInnerList" presStyleCnt="0"/>
      <dgm:spPr/>
    </dgm:pt>
    <dgm:pt modelId="{42F8D6E1-F907-4427-A0A2-8B6DAFB873DD}" type="pres">
      <dgm:prSet presAssocID="{FC57A797-E9A2-41B3-8ED9-B4584588CFF6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420DA5-7432-47F8-AC5B-1EC5A1240FB2}" type="pres">
      <dgm:prSet presAssocID="{FC57A797-E9A2-41B3-8ED9-B4584588CFF6}" presName="aSpace2" presStyleCnt="0"/>
      <dgm:spPr/>
    </dgm:pt>
    <dgm:pt modelId="{579A33C9-1A14-4241-B97F-A62A05D43AFD}" type="pres">
      <dgm:prSet presAssocID="{191F629A-44B5-4C15-819E-C94DBF438D22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A15A12-5256-4128-B2F4-723A22AEFB8C}" type="pres">
      <dgm:prSet presAssocID="{4297184F-746C-44C2-ABF2-AAC43362A337}" presName="aSpace" presStyleCnt="0"/>
      <dgm:spPr/>
    </dgm:pt>
    <dgm:pt modelId="{1E98B6E8-5A4E-4A77-99DD-C4370EAEDED2}" type="pres">
      <dgm:prSet presAssocID="{DA7158EC-2021-4E8A-BAE0-2BBD735E4BC4}" presName="compNode" presStyleCnt="0"/>
      <dgm:spPr/>
    </dgm:pt>
    <dgm:pt modelId="{34D9E2FF-7365-40C2-AC8F-F0AB0346E7A7}" type="pres">
      <dgm:prSet presAssocID="{DA7158EC-2021-4E8A-BAE0-2BBD735E4BC4}" presName="aNode" presStyleLbl="bgShp" presStyleIdx="2" presStyleCnt="3"/>
      <dgm:spPr/>
    </dgm:pt>
    <dgm:pt modelId="{1182D446-0D12-4A45-8CC2-4D2EE7FDFC98}" type="pres">
      <dgm:prSet presAssocID="{DA7158EC-2021-4E8A-BAE0-2BBD735E4BC4}" presName="textNode" presStyleLbl="bgShp" presStyleIdx="2" presStyleCnt="3"/>
      <dgm:spPr/>
    </dgm:pt>
    <dgm:pt modelId="{07C30BA7-B741-489F-B55D-69C0E4722A11}" type="pres">
      <dgm:prSet presAssocID="{DA7158EC-2021-4E8A-BAE0-2BBD735E4BC4}" presName="compChildNode" presStyleCnt="0"/>
      <dgm:spPr/>
    </dgm:pt>
    <dgm:pt modelId="{A46AC70D-2CB5-4062-B61A-D7AF6EA699DD}" type="pres">
      <dgm:prSet presAssocID="{DA7158EC-2021-4E8A-BAE0-2BBD735E4BC4}" presName="theInnerList" presStyleCnt="0"/>
      <dgm:spPr/>
    </dgm:pt>
    <dgm:pt modelId="{E5411F61-0A7A-41F8-A6B3-78422B5B55AB}" type="pres">
      <dgm:prSet presAssocID="{F157CE37-D1DE-46E5-95F8-CB3D58CC9A5E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01C2A-1E4E-49AB-857F-D3C806B6F82D}" type="pres">
      <dgm:prSet presAssocID="{F157CE37-D1DE-46E5-95F8-CB3D58CC9A5E}" presName="aSpace2" presStyleCnt="0"/>
      <dgm:spPr/>
    </dgm:pt>
    <dgm:pt modelId="{82C7D81A-3618-43EE-8E0A-F06804FD8A84}" type="pres">
      <dgm:prSet presAssocID="{EDDE1746-4E94-480B-B192-A99B131ED609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F65E5C-57A4-44B1-8958-A69A35DA4360}" type="presOf" srcId="{F6BA2556-5596-4106-AC95-77404D07D328}" destId="{5CA2868D-6716-4BD4-BFED-FC6A34298C79}" srcOrd="0" destOrd="0" presId="urn:microsoft.com/office/officeart/2005/8/layout/lProcess2"/>
    <dgm:cxn modelId="{EAD285F4-8665-4EF0-B867-72F978D70B0A}" type="presOf" srcId="{4297184F-746C-44C2-ABF2-AAC43362A337}" destId="{DAA82069-6F22-4375-95F0-DC3E80E7D32F}" srcOrd="1" destOrd="0" presId="urn:microsoft.com/office/officeart/2005/8/layout/lProcess2"/>
    <dgm:cxn modelId="{CD0EADE5-6F31-476E-950F-59D8163F6E61}" srcId="{DA7158EC-2021-4E8A-BAE0-2BBD735E4BC4}" destId="{EDDE1746-4E94-480B-B192-A99B131ED609}" srcOrd="1" destOrd="0" parTransId="{43F23B03-DBAD-4DEF-8214-3492BD5763D3}" sibTransId="{09B94FD3-F2C0-482B-B05E-C63A3B0CEACC}"/>
    <dgm:cxn modelId="{82370383-8F1C-49F5-BA69-CCA145C5627F}" type="presOf" srcId="{DA7158EC-2021-4E8A-BAE0-2BBD735E4BC4}" destId="{34D9E2FF-7365-40C2-AC8F-F0AB0346E7A7}" srcOrd="0" destOrd="0" presId="urn:microsoft.com/office/officeart/2005/8/layout/lProcess2"/>
    <dgm:cxn modelId="{2CF5E9C6-B566-40EC-8637-CFFE8F422EC3}" type="presOf" srcId="{FC57A797-E9A2-41B3-8ED9-B4584588CFF6}" destId="{42F8D6E1-F907-4427-A0A2-8B6DAFB873DD}" srcOrd="0" destOrd="0" presId="urn:microsoft.com/office/officeart/2005/8/layout/lProcess2"/>
    <dgm:cxn modelId="{5B9BB7B6-FE9E-4412-AD61-EA75FF64A148}" srcId="{F6BA2556-5596-4106-AC95-77404D07D328}" destId="{0B093CEA-07CD-49E3-8DE1-8DFF6F137F09}" srcOrd="0" destOrd="0" parTransId="{13957CBD-2DBC-4C35-921D-91CB99E88BC4}" sibTransId="{9449CEAF-05D9-46FA-9675-C82DA9CC0E93}"/>
    <dgm:cxn modelId="{B94E96D8-4A93-4801-9D25-BD5FD538E835}" srcId="{4297184F-746C-44C2-ABF2-AAC43362A337}" destId="{FC57A797-E9A2-41B3-8ED9-B4584588CFF6}" srcOrd="0" destOrd="0" parTransId="{A2C83ABC-50DB-4291-938D-1EAC42E0CFAC}" sibTransId="{AC0A6246-71A1-4A8D-BAD9-3762FF4FF237}"/>
    <dgm:cxn modelId="{12C6923C-132C-4291-919F-5EB20B63B016}" type="presOf" srcId="{F157CE37-D1DE-46E5-95F8-CB3D58CC9A5E}" destId="{E5411F61-0A7A-41F8-A6B3-78422B5B55AB}" srcOrd="0" destOrd="0" presId="urn:microsoft.com/office/officeart/2005/8/layout/lProcess2"/>
    <dgm:cxn modelId="{93088D27-D998-4635-B8BC-017010C4FD46}" type="presOf" srcId="{191F629A-44B5-4C15-819E-C94DBF438D22}" destId="{579A33C9-1A14-4241-B97F-A62A05D43AFD}" srcOrd="0" destOrd="0" presId="urn:microsoft.com/office/officeart/2005/8/layout/lProcess2"/>
    <dgm:cxn modelId="{8A293612-756A-4B38-899E-6B5E23B2D27D}" type="presOf" srcId="{DFF811C5-F767-42A1-92C4-94316BC0657A}" destId="{81F19660-168E-4A8B-92B1-47E9109F1BB0}" srcOrd="0" destOrd="0" presId="urn:microsoft.com/office/officeart/2005/8/layout/lProcess2"/>
    <dgm:cxn modelId="{236F57B8-11AD-4A62-954F-FCBCD20AC255}" type="presOf" srcId="{EDDE1746-4E94-480B-B192-A99B131ED609}" destId="{82C7D81A-3618-43EE-8E0A-F06804FD8A84}" srcOrd="0" destOrd="0" presId="urn:microsoft.com/office/officeart/2005/8/layout/lProcess2"/>
    <dgm:cxn modelId="{23DD4F8A-533E-42BE-B767-4B5EA8D574F3}" srcId="{0B093CEA-07CD-49E3-8DE1-8DFF6F137F09}" destId="{16447C3B-8E60-451F-A1AC-45882780B5FE}" srcOrd="1" destOrd="0" parTransId="{3181FBE5-A56A-4646-9C0E-81E5B4457AD1}" sibTransId="{0D08C96A-A2FB-4283-9183-EB85854ED093}"/>
    <dgm:cxn modelId="{0CB97A0F-60A1-44B8-8708-7B99977D2F4C}" srcId="{F6BA2556-5596-4106-AC95-77404D07D328}" destId="{4297184F-746C-44C2-ABF2-AAC43362A337}" srcOrd="1" destOrd="0" parTransId="{36FF5948-A0CA-4EED-BC53-B33877D35FDE}" sibTransId="{AEBC2B4F-B52D-4D90-8A3C-F192F4739E90}"/>
    <dgm:cxn modelId="{D1662179-DC7F-43A0-8DEB-01E718B5297E}" type="presOf" srcId="{4297184F-746C-44C2-ABF2-AAC43362A337}" destId="{EF489DA2-75AC-4B6F-80E7-0818CB4DB90D}" srcOrd="0" destOrd="0" presId="urn:microsoft.com/office/officeart/2005/8/layout/lProcess2"/>
    <dgm:cxn modelId="{832B0C30-9752-4E90-810C-DC917117534D}" srcId="{0B093CEA-07CD-49E3-8DE1-8DFF6F137F09}" destId="{DFF811C5-F767-42A1-92C4-94316BC0657A}" srcOrd="0" destOrd="0" parTransId="{42D9099C-E4A7-4490-AD3B-9C0EE0AAB4D4}" sibTransId="{5920933F-E56C-419C-9AEA-2CB3863C7CEC}"/>
    <dgm:cxn modelId="{22FDAF18-D120-4E22-9331-48C18C16C7AE}" srcId="{4297184F-746C-44C2-ABF2-AAC43362A337}" destId="{191F629A-44B5-4C15-819E-C94DBF438D22}" srcOrd="1" destOrd="0" parTransId="{84C2CA15-82D5-4AA5-B9C0-C2AFD44D547A}" sibTransId="{561D9CE7-CA0D-4457-8741-CD096902B563}"/>
    <dgm:cxn modelId="{53C6C060-F107-4F09-8DD4-F8815C0A5B13}" type="presOf" srcId="{16447C3B-8E60-451F-A1AC-45882780B5FE}" destId="{AFF3A959-21DA-45B6-A024-EB3B4FB416C5}" srcOrd="0" destOrd="0" presId="urn:microsoft.com/office/officeart/2005/8/layout/lProcess2"/>
    <dgm:cxn modelId="{3BFCBAEC-E688-4600-AC6B-ACE45606824D}" type="presOf" srcId="{DA7158EC-2021-4E8A-BAE0-2BBD735E4BC4}" destId="{1182D446-0D12-4A45-8CC2-4D2EE7FDFC98}" srcOrd="1" destOrd="0" presId="urn:microsoft.com/office/officeart/2005/8/layout/lProcess2"/>
    <dgm:cxn modelId="{AAD67EBE-50F4-421E-BF4E-AB01DA04A9EC}" type="presOf" srcId="{0B093CEA-07CD-49E3-8DE1-8DFF6F137F09}" destId="{9DD02D46-3188-43FD-94FC-3DC7BC9684CD}" srcOrd="1" destOrd="0" presId="urn:microsoft.com/office/officeart/2005/8/layout/lProcess2"/>
    <dgm:cxn modelId="{C628AD7D-A76B-4586-AFB3-D89BEAA48822}" srcId="{F6BA2556-5596-4106-AC95-77404D07D328}" destId="{DA7158EC-2021-4E8A-BAE0-2BBD735E4BC4}" srcOrd="2" destOrd="0" parTransId="{3B7A1F05-63D7-4DB8-86D1-FF1424E9F176}" sibTransId="{8DF30BA6-9AA6-4322-AB07-D2BFFABC996F}"/>
    <dgm:cxn modelId="{67512357-FB83-4559-8FD5-F97596AE5BDB}" type="presOf" srcId="{0B093CEA-07CD-49E3-8DE1-8DFF6F137F09}" destId="{11C0FB90-CEFB-4F02-B49D-BD8049F072D9}" srcOrd="0" destOrd="0" presId="urn:microsoft.com/office/officeart/2005/8/layout/lProcess2"/>
    <dgm:cxn modelId="{C6E5D7A7-4A48-4245-950B-8A7203D2DE45}" srcId="{DA7158EC-2021-4E8A-BAE0-2BBD735E4BC4}" destId="{F157CE37-D1DE-46E5-95F8-CB3D58CC9A5E}" srcOrd="0" destOrd="0" parTransId="{10CC404B-6D82-447C-B6F6-423F4EC0DE46}" sibTransId="{756BC8F3-F7E6-4747-A8D9-468C784E4C53}"/>
    <dgm:cxn modelId="{4174A7E0-0264-4062-B034-9DAB31368FF3}" type="presParOf" srcId="{5CA2868D-6716-4BD4-BFED-FC6A34298C79}" destId="{0016E7D1-CEF7-46F5-A5CB-9C2EDA37958E}" srcOrd="0" destOrd="0" presId="urn:microsoft.com/office/officeart/2005/8/layout/lProcess2"/>
    <dgm:cxn modelId="{4EEF2366-35BD-439A-98E1-2BF5D52467E1}" type="presParOf" srcId="{0016E7D1-CEF7-46F5-A5CB-9C2EDA37958E}" destId="{11C0FB90-CEFB-4F02-B49D-BD8049F072D9}" srcOrd="0" destOrd="0" presId="urn:microsoft.com/office/officeart/2005/8/layout/lProcess2"/>
    <dgm:cxn modelId="{E86997BF-2F1C-4F67-AF98-246234A1369A}" type="presParOf" srcId="{0016E7D1-CEF7-46F5-A5CB-9C2EDA37958E}" destId="{9DD02D46-3188-43FD-94FC-3DC7BC9684CD}" srcOrd="1" destOrd="0" presId="urn:microsoft.com/office/officeart/2005/8/layout/lProcess2"/>
    <dgm:cxn modelId="{D4CD4778-54D6-4B3F-85BB-18165CE098A2}" type="presParOf" srcId="{0016E7D1-CEF7-46F5-A5CB-9C2EDA37958E}" destId="{3587E806-E36A-4B77-8E24-B5304BCC2E63}" srcOrd="2" destOrd="0" presId="urn:microsoft.com/office/officeart/2005/8/layout/lProcess2"/>
    <dgm:cxn modelId="{7BE34435-A184-433E-A37F-F568EB25AED1}" type="presParOf" srcId="{3587E806-E36A-4B77-8E24-B5304BCC2E63}" destId="{FB5A7199-582C-439F-80F4-853B755E5AC4}" srcOrd="0" destOrd="0" presId="urn:microsoft.com/office/officeart/2005/8/layout/lProcess2"/>
    <dgm:cxn modelId="{D9CDC78C-85C1-43D8-A8EA-E61AAD1F381E}" type="presParOf" srcId="{FB5A7199-582C-439F-80F4-853B755E5AC4}" destId="{81F19660-168E-4A8B-92B1-47E9109F1BB0}" srcOrd="0" destOrd="0" presId="urn:microsoft.com/office/officeart/2005/8/layout/lProcess2"/>
    <dgm:cxn modelId="{F192CBA0-2C90-44E3-BCCE-37CC690832D1}" type="presParOf" srcId="{FB5A7199-582C-439F-80F4-853B755E5AC4}" destId="{2FF36475-DA57-4E03-952C-C0DB10C3C3F2}" srcOrd="1" destOrd="0" presId="urn:microsoft.com/office/officeart/2005/8/layout/lProcess2"/>
    <dgm:cxn modelId="{878AF310-5D7B-47A4-B1B7-AC6BBDEACE7C}" type="presParOf" srcId="{FB5A7199-582C-439F-80F4-853B755E5AC4}" destId="{AFF3A959-21DA-45B6-A024-EB3B4FB416C5}" srcOrd="2" destOrd="0" presId="urn:microsoft.com/office/officeart/2005/8/layout/lProcess2"/>
    <dgm:cxn modelId="{843683B9-3E2C-47B6-A6D8-77CEC2964B1C}" type="presParOf" srcId="{5CA2868D-6716-4BD4-BFED-FC6A34298C79}" destId="{918D89BF-ABBF-4134-81D2-648CBDD85006}" srcOrd="1" destOrd="0" presId="urn:microsoft.com/office/officeart/2005/8/layout/lProcess2"/>
    <dgm:cxn modelId="{E7F5088D-503A-42AF-8289-145CC569D0CF}" type="presParOf" srcId="{5CA2868D-6716-4BD4-BFED-FC6A34298C79}" destId="{9BAEC67B-983F-4382-AF25-0C4D351E84C6}" srcOrd="2" destOrd="0" presId="urn:microsoft.com/office/officeart/2005/8/layout/lProcess2"/>
    <dgm:cxn modelId="{E454CB60-9154-4EDC-80AD-F3EFA5D181EC}" type="presParOf" srcId="{9BAEC67B-983F-4382-AF25-0C4D351E84C6}" destId="{EF489DA2-75AC-4B6F-80E7-0818CB4DB90D}" srcOrd="0" destOrd="0" presId="urn:microsoft.com/office/officeart/2005/8/layout/lProcess2"/>
    <dgm:cxn modelId="{CE3DF96C-A951-4FFF-BB1D-7666AA03A7B0}" type="presParOf" srcId="{9BAEC67B-983F-4382-AF25-0C4D351E84C6}" destId="{DAA82069-6F22-4375-95F0-DC3E80E7D32F}" srcOrd="1" destOrd="0" presId="urn:microsoft.com/office/officeart/2005/8/layout/lProcess2"/>
    <dgm:cxn modelId="{5B0F7C10-1728-49C6-A6C6-E1B6B416E2FD}" type="presParOf" srcId="{9BAEC67B-983F-4382-AF25-0C4D351E84C6}" destId="{1131C0BA-69EC-4A76-961F-911F216A82AC}" srcOrd="2" destOrd="0" presId="urn:microsoft.com/office/officeart/2005/8/layout/lProcess2"/>
    <dgm:cxn modelId="{7F550CC8-BA93-4AD3-8857-2BCD0E95BB07}" type="presParOf" srcId="{1131C0BA-69EC-4A76-961F-911F216A82AC}" destId="{18EC0E44-166B-46D4-BCBC-25CF92FDBED3}" srcOrd="0" destOrd="0" presId="urn:microsoft.com/office/officeart/2005/8/layout/lProcess2"/>
    <dgm:cxn modelId="{3B4C5780-C55F-4FFD-B2F0-61AAA28D6D7C}" type="presParOf" srcId="{18EC0E44-166B-46D4-BCBC-25CF92FDBED3}" destId="{42F8D6E1-F907-4427-A0A2-8B6DAFB873DD}" srcOrd="0" destOrd="0" presId="urn:microsoft.com/office/officeart/2005/8/layout/lProcess2"/>
    <dgm:cxn modelId="{20CBFFB4-A95B-48F9-B800-F76F93217D4D}" type="presParOf" srcId="{18EC0E44-166B-46D4-BCBC-25CF92FDBED3}" destId="{9E420DA5-7432-47F8-AC5B-1EC5A1240FB2}" srcOrd="1" destOrd="0" presId="urn:microsoft.com/office/officeart/2005/8/layout/lProcess2"/>
    <dgm:cxn modelId="{8D18E962-610F-432E-B1B5-9BCE246C4AB3}" type="presParOf" srcId="{18EC0E44-166B-46D4-BCBC-25CF92FDBED3}" destId="{579A33C9-1A14-4241-B97F-A62A05D43AFD}" srcOrd="2" destOrd="0" presId="urn:microsoft.com/office/officeart/2005/8/layout/lProcess2"/>
    <dgm:cxn modelId="{4AE7853E-AFE8-4579-A992-B6842618FB74}" type="presParOf" srcId="{5CA2868D-6716-4BD4-BFED-FC6A34298C79}" destId="{7EA15A12-5256-4128-B2F4-723A22AEFB8C}" srcOrd="3" destOrd="0" presId="urn:microsoft.com/office/officeart/2005/8/layout/lProcess2"/>
    <dgm:cxn modelId="{062A591A-E3D2-4093-9606-A2AA000F9F65}" type="presParOf" srcId="{5CA2868D-6716-4BD4-BFED-FC6A34298C79}" destId="{1E98B6E8-5A4E-4A77-99DD-C4370EAEDED2}" srcOrd="4" destOrd="0" presId="urn:microsoft.com/office/officeart/2005/8/layout/lProcess2"/>
    <dgm:cxn modelId="{27337233-BE5E-45CD-9645-F011FD1EF53A}" type="presParOf" srcId="{1E98B6E8-5A4E-4A77-99DD-C4370EAEDED2}" destId="{34D9E2FF-7365-40C2-AC8F-F0AB0346E7A7}" srcOrd="0" destOrd="0" presId="urn:microsoft.com/office/officeart/2005/8/layout/lProcess2"/>
    <dgm:cxn modelId="{BAA8298E-3CF6-4FEC-9BC5-99B15E0BA623}" type="presParOf" srcId="{1E98B6E8-5A4E-4A77-99DD-C4370EAEDED2}" destId="{1182D446-0D12-4A45-8CC2-4D2EE7FDFC98}" srcOrd="1" destOrd="0" presId="urn:microsoft.com/office/officeart/2005/8/layout/lProcess2"/>
    <dgm:cxn modelId="{F4C44DC8-4F7B-4327-B8F5-706BAFE8BB6E}" type="presParOf" srcId="{1E98B6E8-5A4E-4A77-99DD-C4370EAEDED2}" destId="{07C30BA7-B741-489F-B55D-69C0E4722A11}" srcOrd="2" destOrd="0" presId="urn:microsoft.com/office/officeart/2005/8/layout/lProcess2"/>
    <dgm:cxn modelId="{C740980D-A0B8-4F0F-8C6B-CA835D193FB7}" type="presParOf" srcId="{07C30BA7-B741-489F-B55D-69C0E4722A11}" destId="{A46AC70D-2CB5-4062-B61A-D7AF6EA699DD}" srcOrd="0" destOrd="0" presId="urn:microsoft.com/office/officeart/2005/8/layout/lProcess2"/>
    <dgm:cxn modelId="{EA2A726B-CFD6-4F84-8099-FE2D6D15697E}" type="presParOf" srcId="{A46AC70D-2CB5-4062-B61A-D7AF6EA699DD}" destId="{E5411F61-0A7A-41F8-A6B3-78422B5B55AB}" srcOrd="0" destOrd="0" presId="urn:microsoft.com/office/officeart/2005/8/layout/lProcess2"/>
    <dgm:cxn modelId="{C8BBBE03-614E-4215-85EE-D9B32ED76D81}" type="presParOf" srcId="{A46AC70D-2CB5-4062-B61A-D7AF6EA699DD}" destId="{73C01C2A-1E4E-49AB-857F-D3C806B6F82D}" srcOrd="1" destOrd="0" presId="urn:microsoft.com/office/officeart/2005/8/layout/lProcess2"/>
    <dgm:cxn modelId="{925EFE32-B492-460F-9FFF-91369B20123E}" type="presParOf" srcId="{A46AC70D-2CB5-4062-B61A-D7AF6EA699DD}" destId="{82C7D81A-3618-43EE-8E0A-F06804FD8A8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EEB57C-2CF0-4273-B2C8-CE5DE129D6F1}" type="doc">
      <dgm:prSet loTypeId="urn:microsoft.com/office/officeart/2005/8/layout/vList6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895096-AE64-409F-8527-08039C742540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 smtClean="0"/>
            <a:t>End User Subscription</a:t>
          </a:r>
          <a:r>
            <a:rPr lang="en-US" dirty="0" smtClean="0"/>
            <a:t> Pricing Model</a:t>
          </a:r>
        </a:p>
        <a:p>
          <a:r>
            <a:rPr lang="zh-CN" altLang="en-US" dirty="0" smtClean="0"/>
            <a:t>用户认购</a:t>
          </a:r>
          <a:endParaRPr lang="en-US" dirty="0"/>
        </a:p>
      </dgm:t>
    </dgm:pt>
    <dgm:pt modelId="{9383FE3E-D6A3-4E47-B33E-A6514163D298}" type="parTrans" cxnId="{3F7D76DD-72F5-4C3E-9030-FE1F28511F8C}">
      <dgm:prSet/>
      <dgm:spPr/>
      <dgm:t>
        <a:bodyPr/>
        <a:lstStyle/>
        <a:p>
          <a:endParaRPr lang="en-US"/>
        </a:p>
      </dgm:t>
    </dgm:pt>
    <dgm:pt modelId="{9F205917-0EB7-44EE-AEA8-D5061A585D19}" type="sibTrans" cxnId="{3F7D76DD-72F5-4C3E-9030-FE1F28511F8C}">
      <dgm:prSet/>
      <dgm:spPr/>
      <dgm:t>
        <a:bodyPr/>
        <a:lstStyle/>
        <a:p>
          <a:endParaRPr lang="en-US"/>
        </a:p>
      </dgm:t>
    </dgm:pt>
    <dgm:pt modelId="{BAC4DFE0-AB3E-479A-BB67-E3BEE9C7CC74}">
      <dgm:prSet phldrT="[Text]" custT="1"/>
      <dgm:spPr/>
      <dgm:t>
        <a:bodyPr/>
        <a:lstStyle/>
        <a:p>
          <a:r>
            <a:rPr lang="en-US" sz="1100" dirty="0" smtClean="0"/>
            <a:t>Basic software is free to use</a:t>
          </a:r>
          <a:r>
            <a:rPr lang="zh-CN" altLang="en-US" sz="1100" dirty="0" smtClean="0"/>
            <a:t>基础软件免费使用</a:t>
          </a:r>
          <a:endParaRPr lang="en-US" sz="1100" dirty="0"/>
        </a:p>
      </dgm:t>
    </dgm:pt>
    <dgm:pt modelId="{F066AA31-52A5-4701-B5A8-4C58F7398989}" type="parTrans" cxnId="{3B6A68F0-A5AD-4E0E-8488-E2974D98DD2B}">
      <dgm:prSet/>
      <dgm:spPr/>
      <dgm:t>
        <a:bodyPr/>
        <a:lstStyle/>
        <a:p>
          <a:endParaRPr lang="en-US"/>
        </a:p>
      </dgm:t>
    </dgm:pt>
    <dgm:pt modelId="{8C159BD4-1F95-438F-88B7-C774F812EE79}" type="sibTrans" cxnId="{3B6A68F0-A5AD-4E0E-8488-E2974D98DD2B}">
      <dgm:prSet/>
      <dgm:spPr/>
      <dgm:t>
        <a:bodyPr/>
        <a:lstStyle/>
        <a:p>
          <a:endParaRPr lang="en-US"/>
        </a:p>
      </dgm:t>
    </dgm:pt>
    <dgm:pt modelId="{7A309EAD-610A-4C3F-B701-2B7D98F2195A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200" b="1" dirty="0" smtClean="0"/>
            <a:t>Partner Program</a:t>
          </a:r>
        </a:p>
        <a:p>
          <a:r>
            <a:rPr lang="en-US" sz="1200" dirty="0" smtClean="0"/>
            <a:t>(3D printer manufacturers / resellers)</a:t>
          </a:r>
        </a:p>
        <a:p>
          <a:r>
            <a:rPr lang="zh-CN" altLang="en-US" sz="1200" b="1" dirty="0" smtClean="0"/>
            <a:t>伙伴计划（</a:t>
          </a:r>
          <a:r>
            <a:rPr lang="en-US" altLang="zh-CN" sz="1200" b="1" dirty="0" smtClean="0"/>
            <a:t>3D</a:t>
          </a:r>
          <a:r>
            <a:rPr lang="zh-CN" altLang="en-US" sz="1200" b="1" dirty="0" smtClean="0"/>
            <a:t>打印厂商</a:t>
          </a:r>
          <a:r>
            <a:rPr lang="en-US" altLang="zh-CN" sz="1200" b="1" dirty="0" smtClean="0"/>
            <a:t>/</a:t>
          </a:r>
          <a:r>
            <a:rPr lang="zh-CN" altLang="en-US" sz="1200" b="1" dirty="0" smtClean="0"/>
            <a:t>代理）</a:t>
          </a:r>
          <a:r>
            <a:rPr lang="en-US" sz="1200" b="1" dirty="0" smtClean="0"/>
            <a:t> </a:t>
          </a:r>
          <a:endParaRPr lang="en-US" sz="1200" dirty="0"/>
        </a:p>
      </dgm:t>
    </dgm:pt>
    <dgm:pt modelId="{5C0FB09B-D10F-4412-94FD-E112A3E3448F}" type="parTrans" cxnId="{E7FEFFF5-33FD-4CA5-B435-9C6F64D23DAB}">
      <dgm:prSet/>
      <dgm:spPr/>
      <dgm:t>
        <a:bodyPr/>
        <a:lstStyle/>
        <a:p>
          <a:endParaRPr lang="en-US"/>
        </a:p>
      </dgm:t>
    </dgm:pt>
    <dgm:pt modelId="{9592B3CC-D049-4AF8-8B8D-571D440FBEC9}" type="sibTrans" cxnId="{E7FEFFF5-33FD-4CA5-B435-9C6F64D23DAB}">
      <dgm:prSet/>
      <dgm:spPr/>
      <dgm:t>
        <a:bodyPr/>
        <a:lstStyle/>
        <a:p>
          <a:endParaRPr lang="en-US"/>
        </a:p>
      </dgm:t>
    </dgm:pt>
    <dgm:pt modelId="{76374628-1500-4514-B28F-814E059C3CC2}">
      <dgm:prSet phldrT="[Text]"/>
      <dgm:spPr/>
      <dgm:t>
        <a:bodyPr/>
        <a:lstStyle/>
        <a:p>
          <a:r>
            <a:rPr lang="en-US" dirty="0" smtClean="0"/>
            <a:t>Silver: $200 per user for 12 months &lt; 500 users annually</a:t>
          </a:r>
          <a:endParaRPr lang="en-US" dirty="0"/>
        </a:p>
      </dgm:t>
    </dgm:pt>
    <dgm:pt modelId="{1A01E52D-6A34-4E05-9E92-D5C21EE1C80F}" type="parTrans" cxnId="{14856D30-A959-4132-AD08-EDE388372305}">
      <dgm:prSet/>
      <dgm:spPr/>
      <dgm:t>
        <a:bodyPr/>
        <a:lstStyle/>
        <a:p>
          <a:endParaRPr lang="en-US"/>
        </a:p>
      </dgm:t>
    </dgm:pt>
    <dgm:pt modelId="{BD6DD25B-37D4-4936-83DB-2A4E1D280419}" type="sibTrans" cxnId="{14856D30-A959-4132-AD08-EDE388372305}">
      <dgm:prSet/>
      <dgm:spPr/>
      <dgm:t>
        <a:bodyPr/>
        <a:lstStyle/>
        <a:p>
          <a:endParaRPr lang="en-US"/>
        </a:p>
      </dgm:t>
    </dgm:pt>
    <dgm:pt modelId="{4B3C2046-3506-4ADF-BF9E-4A6019C6DD56}">
      <dgm:prSet custT="1"/>
      <dgm:spPr/>
      <dgm:t>
        <a:bodyPr/>
        <a:lstStyle/>
        <a:p>
          <a:r>
            <a:rPr lang="en-US" sz="1100" dirty="0" smtClean="0"/>
            <a:t>Pro version $19.99 / month (limited to print 10 models)</a:t>
          </a:r>
          <a:r>
            <a:rPr lang="zh-CN" altLang="en-US" sz="1100" dirty="0" smtClean="0"/>
            <a:t>专业版</a:t>
          </a:r>
          <a:r>
            <a:rPr lang="en-US" altLang="zh-CN" sz="1100" dirty="0" smtClean="0"/>
            <a:t>19.99</a:t>
          </a:r>
          <a:r>
            <a:rPr lang="zh-CN" altLang="en-US" sz="1100" dirty="0" smtClean="0"/>
            <a:t>美金每月，限制打印</a:t>
          </a:r>
          <a:r>
            <a:rPr lang="en-US" altLang="zh-CN" sz="1100" dirty="0" smtClean="0"/>
            <a:t>10</a:t>
          </a:r>
          <a:r>
            <a:rPr lang="zh-CN" altLang="en-US" sz="1100" dirty="0" smtClean="0"/>
            <a:t>个模型</a:t>
          </a:r>
          <a:endParaRPr lang="en-US" sz="1100" dirty="0" smtClean="0"/>
        </a:p>
      </dgm:t>
    </dgm:pt>
    <dgm:pt modelId="{86E57E2A-C9A7-4A5A-935B-33F9DE385FAD}" type="parTrans" cxnId="{4D83EDC3-7B9C-439A-BAD0-82ED36A527BD}">
      <dgm:prSet/>
      <dgm:spPr/>
      <dgm:t>
        <a:bodyPr/>
        <a:lstStyle/>
        <a:p>
          <a:endParaRPr lang="en-US"/>
        </a:p>
      </dgm:t>
    </dgm:pt>
    <dgm:pt modelId="{1D5C66F6-23D7-4CB9-BC82-A3E5BEE45BC9}" type="sibTrans" cxnId="{4D83EDC3-7B9C-439A-BAD0-82ED36A527BD}">
      <dgm:prSet/>
      <dgm:spPr/>
      <dgm:t>
        <a:bodyPr/>
        <a:lstStyle/>
        <a:p>
          <a:endParaRPr lang="en-US"/>
        </a:p>
      </dgm:t>
    </dgm:pt>
    <dgm:pt modelId="{755291C2-4780-499C-BAB3-B1D1F3143F81}">
      <dgm:prSet custT="1"/>
      <dgm:spPr/>
      <dgm:t>
        <a:bodyPr/>
        <a:lstStyle/>
        <a:p>
          <a:r>
            <a:rPr lang="en-US" sz="1100" dirty="0" smtClean="0"/>
            <a:t>Pro Plus version  $49.99 / month (unlimited)</a:t>
          </a:r>
          <a:r>
            <a:rPr lang="zh-CN" altLang="en-US" sz="1100" dirty="0" smtClean="0"/>
            <a:t>专业加强版</a:t>
          </a:r>
          <a:r>
            <a:rPr lang="en-US" altLang="zh-CN" sz="1100" dirty="0" smtClean="0"/>
            <a:t>49.99</a:t>
          </a:r>
          <a:r>
            <a:rPr lang="zh-CN" altLang="en-US" sz="1100" dirty="0" smtClean="0"/>
            <a:t>美金每月，无限次使用</a:t>
          </a:r>
          <a:endParaRPr lang="en-US" sz="1100" dirty="0" smtClean="0"/>
        </a:p>
      </dgm:t>
    </dgm:pt>
    <dgm:pt modelId="{D4D6F806-6A93-4A8F-840B-4166F94B20A6}" type="parTrans" cxnId="{913F5B02-A8AD-4658-93E9-6B3027968431}">
      <dgm:prSet/>
      <dgm:spPr/>
      <dgm:t>
        <a:bodyPr/>
        <a:lstStyle/>
        <a:p>
          <a:endParaRPr lang="en-US"/>
        </a:p>
      </dgm:t>
    </dgm:pt>
    <dgm:pt modelId="{B0F43C86-EC9B-4A16-9D9A-7DFD64D8B36C}" type="sibTrans" cxnId="{913F5B02-A8AD-4658-93E9-6B3027968431}">
      <dgm:prSet/>
      <dgm:spPr/>
      <dgm:t>
        <a:bodyPr/>
        <a:lstStyle/>
        <a:p>
          <a:endParaRPr lang="en-US"/>
        </a:p>
      </dgm:t>
    </dgm:pt>
    <dgm:pt modelId="{40A948AA-09BE-4D25-95CA-3306175DF884}">
      <dgm:prSet/>
      <dgm:spPr/>
      <dgm:t>
        <a:bodyPr/>
        <a:lstStyle/>
        <a:p>
          <a:r>
            <a:rPr lang="en-US" dirty="0" smtClean="0"/>
            <a:t>Gold: $180 per user for 12 months between 500 and 1000 users annually</a:t>
          </a:r>
        </a:p>
      </dgm:t>
    </dgm:pt>
    <dgm:pt modelId="{3DA7885C-CFEC-4379-894B-EA8D57EFDB32}" type="parTrans" cxnId="{D9A8D664-E3FA-4E24-8825-4145F4ADDBF6}">
      <dgm:prSet/>
      <dgm:spPr/>
      <dgm:t>
        <a:bodyPr/>
        <a:lstStyle/>
        <a:p>
          <a:endParaRPr lang="en-US"/>
        </a:p>
      </dgm:t>
    </dgm:pt>
    <dgm:pt modelId="{392565EF-59E6-4CDA-9AF1-FE9ACC82AD53}" type="sibTrans" cxnId="{D9A8D664-E3FA-4E24-8825-4145F4ADDBF6}">
      <dgm:prSet/>
      <dgm:spPr/>
      <dgm:t>
        <a:bodyPr/>
        <a:lstStyle/>
        <a:p>
          <a:endParaRPr lang="en-US"/>
        </a:p>
      </dgm:t>
    </dgm:pt>
    <dgm:pt modelId="{D906F498-EF23-4DBC-A707-0627B5BDE517}">
      <dgm:prSet/>
      <dgm:spPr/>
      <dgm:t>
        <a:bodyPr/>
        <a:lstStyle/>
        <a:p>
          <a:r>
            <a:rPr lang="en-US" dirty="0" smtClean="0"/>
            <a:t>Platinum: $150 per user for 12 months &gt; 1000 users annually</a:t>
          </a:r>
        </a:p>
      </dgm:t>
    </dgm:pt>
    <dgm:pt modelId="{3781FFF2-EF64-482D-BCEE-5B3CE8777C07}" type="parTrans" cxnId="{34F55318-4BC1-44EC-9538-AC4BC3EF71FB}">
      <dgm:prSet/>
      <dgm:spPr/>
      <dgm:t>
        <a:bodyPr/>
        <a:lstStyle/>
        <a:p>
          <a:endParaRPr lang="en-US"/>
        </a:p>
      </dgm:t>
    </dgm:pt>
    <dgm:pt modelId="{B8CEBCC4-FF62-4D39-ABAB-C36D9CCAE0B6}" type="sibTrans" cxnId="{34F55318-4BC1-44EC-9538-AC4BC3EF71FB}">
      <dgm:prSet/>
      <dgm:spPr/>
      <dgm:t>
        <a:bodyPr/>
        <a:lstStyle/>
        <a:p>
          <a:endParaRPr lang="en-US"/>
        </a:p>
      </dgm:t>
    </dgm:pt>
    <dgm:pt modelId="{91EE92EC-F45A-4C39-B3A0-1A8F8A307CAA}">
      <dgm:prSet phldrT="[Text]"/>
      <dgm:spPr/>
      <dgm:t>
        <a:bodyPr/>
        <a:lstStyle/>
        <a:p>
          <a:r>
            <a:rPr lang="zh-CN" altLang="en-US" dirty="0" smtClean="0"/>
            <a:t>银级：每年</a:t>
          </a:r>
          <a:r>
            <a:rPr lang="en-US" altLang="zh-CN" dirty="0" smtClean="0"/>
            <a:t>200</a:t>
          </a:r>
          <a:r>
            <a:rPr lang="zh-CN" altLang="en-US" dirty="0" smtClean="0"/>
            <a:t>美金每个用户（小于</a:t>
          </a:r>
          <a:r>
            <a:rPr lang="en-US" altLang="zh-CN" dirty="0" smtClean="0"/>
            <a:t>500</a:t>
          </a:r>
          <a:r>
            <a:rPr lang="zh-CN" altLang="en-US" dirty="0" smtClean="0"/>
            <a:t>个用户）</a:t>
          </a:r>
          <a:endParaRPr lang="en-US" dirty="0"/>
        </a:p>
      </dgm:t>
    </dgm:pt>
    <dgm:pt modelId="{A83FD710-8D13-4CF4-8E86-55D5BFFE71ED}" type="parTrans" cxnId="{89D8D13F-CBC1-4CC6-B962-9EE5FD1A8A40}">
      <dgm:prSet/>
      <dgm:spPr/>
      <dgm:t>
        <a:bodyPr/>
        <a:lstStyle/>
        <a:p>
          <a:endParaRPr lang="zh-CN" altLang="en-US"/>
        </a:p>
      </dgm:t>
    </dgm:pt>
    <dgm:pt modelId="{AE8485B2-A9D1-48CD-B652-DB6A81D56E17}" type="sibTrans" cxnId="{89D8D13F-CBC1-4CC6-B962-9EE5FD1A8A40}">
      <dgm:prSet/>
      <dgm:spPr/>
      <dgm:t>
        <a:bodyPr/>
        <a:lstStyle/>
        <a:p>
          <a:endParaRPr lang="zh-CN" altLang="en-US"/>
        </a:p>
      </dgm:t>
    </dgm:pt>
    <dgm:pt modelId="{8A8387B2-5312-4A5A-A11B-2C22E61FE572}">
      <dgm:prSet/>
      <dgm:spPr/>
      <dgm:t>
        <a:bodyPr/>
        <a:lstStyle/>
        <a:p>
          <a:r>
            <a:rPr lang="zh-CN" altLang="en-US" dirty="0" smtClean="0"/>
            <a:t>金级：每年</a:t>
          </a:r>
          <a:r>
            <a:rPr lang="en-US" altLang="zh-CN" dirty="0" smtClean="0"/>
            <a:t>180</a:t>
          </a:r>
          <a:r>
            <a:rPr lang="zh-CN" altLang="en-US" dirty="0" smtClean="0"/>
            <a:t>美金每个用户（</a:t>
          </a:r>
          <a:r>
            <a:rPr lang="en-US" altLang="zh-CN" dirty="0" smtClean="0"/>
            <a:t>500-1000</a:t>
          </a:r>
          <a:r>
            <a:rPr lang="zh-CN" altLang="en-US" dirty="0" smtClean="0"/>
            <a:t>个用户）</a:t>
          </a:r>
          <a:endParaRPr lang="en-US" dirty="0" smtClean="0"/>
        </a:p>
      </dgm:t>
    </dgm:pt>
    <dgm:pt modelId="{366D4BB9-0227-4C5F-A20C-921CA3E67366}" type="parTrans" cxnId="{F3906ABD-6DA6-47AD-894B-AB15DD3250ED}">
      <dgm:prSet/>
      <dgm:spPr/>
      <dgm:t>
        <a:bodyPr/>
        <a:lstStyle/>
        <a:p>
          <a:endParaRPr lang="zh-CN" altLang="en-US"/>
        </a:p>
      </dgm:t>
    </dgm:pt>
    <dgm:pt modelId="{53A5FBAB-6DE8-4122-B0FF-CEBC7F8F549A}" type="sibTrans" cxnId="{F3906ABD-6DA6-47AD-894B-AB15DD3250ED}">
      <dgm:prSet/>
      <dgm:spPr/>
      <dgm:t>
        <a:bodyPr/>
        <a:lstStyle/>
        <a:p>
          <a:endParaRPr lang="zh-CN" altLang="en-US"/>
        </a:p>
      </dgm:t>
    </dgm:pt>
    <dgm:pt modelId="{34F3129B-4E36-48B4-A7E2-DE7C098AF4AF}">
      <dgm:prSet/>
      <dgm:spPr/>
      <dgm:t>
        <a:bodyPr/>
        <a:lstStyle/>
        <a:p>
          <a:r>
            <a:rPr lang="zh-CN" altLang="en-US" dirty="0" smtClean="0"/>
            <a:t>白金级：每年</a:t>
          </a:r>
          <a:r>
            <a:rPr lang="en-US" altLang="zh-CN" dirty="0" smtClean="0"/>
            <a:t>150</a:t>
          </a:r>
          <a:r>
            <a:rPr lang="zh-CN" altLang="en-US" dirty="0" smtClean="0"/>
            <a:t>美金每个用户（大于</a:t>
          </a:r>
          <a:r>
            <a:rPr lang="en-US" altLang="zh-CN" dirty="0" smtClean="0"/>
            <a:t>1000</a:t>
          </a:r>
          <a:r>
            <a:rPr lang="zh-CN" altLang="en-US" dirty="0" smtClean="0"/>
            <a:t>个用户）</a:t>
          </a:r>
          <a:endParaRPr lang="en-US" dirty="0" smtClean="0"/>
        </a:p>
      </dgm:t>
    </dgm:pt>
    <dgm:pt modelId="{C8662326-6938-4717-8756-2D71C9AA8C10}" type="parTrans" cxnId="{BC609135-345A-4881-9EFA-ABFFFA87F4DE}">
      <dgm:prSet/>
      <dgm:spPr/>
      <dgm:t>
        <a:bodyPr/>
        <a:lstStyle/>
        <a:p>
          <a:endParaRPr lang="zh-CN" altLang="en-US"/>
        </a:p>
      </dgm:t>
    </dgm:pt>
    <dgm:pt modelId="{870D9AB7-9800-4858-B5B6-EAF8170D8E51}" type="sibTrans" cxnId="{BC609135-345A-4881-9EFA-ABFFFA87F4DE}">
      <dgm:prSet/>
      <dgm:spPr/>
      <dgm:t>
        <a:bodyPr/>
        <a:lstStyle/>
        <a:p>
          <a:endParaRPr lang="zh-CN" altLang="en-US"/>
        </a:p>
      </dgm:t>
    </dgm:pt>
    <dgm:pt modelId="{1D2B3E21-3438-4D0E-8A3E-3888243FF8CC}" type="pres">
      <dgm:prSet presAssocID="{39EEB57C-2CF0-4273-B2C8-CE5DE129D6F1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8BB5908-4386-4A13-9357-2977B5249AF9}" type="pres">
      <dgm:prSet presAssocID="{DD895096-AE64-409F-8527-08039C742540}" presName="linNode" presStyleCnt="0"/>
      <dgm:spPr/>
    </dgm:pt>
    <dgm:pt modelId="{79C4BA28-6324-49E6-B808-1AF7DC69E0E8}" type="pres">
      <dgm:prSet presAssocID="{DD895096-AE64-409F-8527-08039C742540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66F415-E155-43F4-8C5F-DC5591D19253}" type="pres">
      <dgm:prSet presAssocID="{DD895096-AE64-409F-8527-08039C742540}" presName="childShp" presStyleLbl="bgAccFollowNode1" presStyleIdx="0" presStyleCnt="2" custScaleY="1426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FAF096-0C6C-4022-8AB5-BE035C3668E2}" type="pres">
      <dgm:prSet presAssocID="{9F205917-0EB7-44EE-AEA8-D5061A585D19}" presName="spacing" presStyleCnt="0"/>
      <dgm:spPr/>
    </dgm:pt>
    <dgm:pt modelId="{187F81E4-051F-4371-A33C-B586E4418104}" type="pres">
      <dgm:prSet presAssocID="{7A309EAD-610A-4C3F-B701-2B7D98F2195A}" presName="linNode" presStyleCnt="0"/>
      <dgm:spPr/>
    </dgm:pt>
    <dgm:pt modelId="{CC877130-4D48-4D29-BC24-86383E4054AD}" type="pres">
      <dgm:prSet presAssocID="{7A309EAD-610A-4C3F-B701-2B7D98F2195A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32DF88-4E58-4C64-95CC-2ECC64154B53}" type="pres">
      <dgm:prSet presAssocID="{7A309EAD-610A-4C3F-B701-2B7D98F2195A}" presName="childShp" presStyleLbl="bgAccFollowNode1" presStyleIdx="1" presStyleCnt="2" custScaleY="223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E2546F-C756-4618-8B6C-AED880DAAB63}" type="presOf" srcId="{34F3129B-4E36-48B4-A7E2-DE7C098AF4AF}" destId="{8B32DF88-4E58-4C64-95CC-2ECC64154B53}" srcOrd="0" destOrd="5" presId="urn:microsoft.com/office/officeart/2005/8/layout/vList6"/>
    <dgm:cxn modelId="{CA8B77BE-B5A9-4816-B5DD-15104E1D32CA}" type="presOf" srcId="{76374628-1500-4514-B28F-814E059C3CC2}" destId="{8B32DF88-4E58-4C64-95CC-2ECC64154B53}" srcOrd="0" destOrd="0" presId="urn:microsoft.com/office/officeart/2005/8/layout/vList6"/>
    <dgm:cxn modelId="{3C2018C8-B913-4877-90AB-3E9D7D2B0A13}" type="presOf" srcId="{4B3C2046-3506-4ADF-BF9E-4A6019C6DD56}" destId="{9A66F415-E155-43F4-8C5F-DC5591D19253}" srcOrd="0" destOrd="1" presId="urn:microsoft.com/office/officeart/2005/8/layout/vList6"/>
    <dgm:cxn modelId="{89D8D13F-CBC1-4CC6-B962-9EE5FD1A8A40}" srcId="{7A309EAD-610A-4C3F-B701-2B7D98F2195A}" destId="{91EE92EC-F45A-4C39-B3A0-1A8F8A307CAA}" srcOrd="1" destOrd="0" parTransId="{A83FD710-8D13-4CF4-8E86-55D5BFFE71ED}" sibTransId="{AE8485B2-A9D1-48CD-B652-DB6A81D56E17}"/>
    <dgm:cxn modelId="{AB049E87-4759-4923-B6BE-E4DDA1019312}" type="presOf" srcId="{755291C2-4780-499C-BAB3-B1D1F3143F81}" destId="{9A66F415-E155-43F4-8C5F-DC5591D19253}" srcOrd="0" destOrd="2" presId="urn:microsoft.com/office/officeart/2005/8/layout/vList6"/>
    <dgm:cxn modelId="{996C5AAB-CC62-4B2D-AA7C-63136134A66C}" type="presOf" srcId="{BAC4DFE0-AB3E-479A-BB67-E3BEE9C7CC74}" destId="{9A66F415-E155-43F4-8C5F-DC5591D19253}" srcOrd="0" destOrd="0" presId="urn:microsoft.com/office/officeart/2005/8/layout/vList6"/>
    <dgm:cxn modelId="{4D83EDC3-7B9C-439A-BAD0-82ED36A527BD}" srcId="{DD895096-AE64-409F-8527-08039C742540}" destId="{4B3C2046-3506-4ADF-BF9E-4A6019C6DD56}" srcOrd="1" destOrd="0" parTransId="{86E57E2A-C9A7-4A5A-935B-33F9DE385FAD}" sibTransId="{1D5C66F6-23D7-4CB9-BC82-A3E5BEE45BC9}"/>
    <dgm:cxn modelId="{EF4C712C-4B52-45D2-B1D7-3C5089474594}" type="presOf" srcId="{8A8387B2-5312-4A5A-A11B-2C22E61FE572}" destId="{8B32DF88-4E58-4C64-95CC-2ECC64154B53}" srcOrd="0" destOrd="3" presId="urn:microsoft.com/office/officeart/2005/8/layout/vList6"/>
    <dgm:cxn modelId="{671559CC-E689-4102-8C5A-E277A90A51C2}" type="presOf" srcId="{91EE92EC-F45A-4C39-B3A0-1A8F8A307CAA}" destId="{8B32DF88-4E58-4C64-95CC-2ECC64154B53}" srcOrd="0" destOrd="1" presId="urn:microsoft.com/office/officeart/2005/8/layout/vList6"/>
    <dgm:cxn modelId="{BC609135-345A-4881-9EFA-ABFFFA87F4DE}" srcId="{7A309EAD-610A-4C3F-B701-2B7D98F2195A}" destId="{34F3129B-4E36-48B4-A7E2-DE7C098AF4AF}" srcOrd="5" destOrd="0" parTransId="{C8662326-6938-4717-8756-2D71C9AA8C10}" sibTransId="{870D9AB7-9800-4858-B5B6-EAF8170D8E51}"/>
    <dgm:cxn modelId="{6A895841-38C6-4370-956E-3698D80C95A1}" type="presOf" srcId="{40A948AA-09BE-4D25-95CA-3306175DF884}" destId="{8B32DF88-4E58-4C64-95CC-2ECC64154B53}" srcOrd="0" destOrd="2" presId="urn:microsoft.com/office/officeart/2005/8/layout/vList6"/>
    <dgm:cxn modelId="{B8668C4A-B17D-45E5-97CB-B1FDBB37C568}" type="presOf" srcId="{DD895096-AE64-409F-8527-08039C742540}" destId="{79C4BA28-6324-49E6-B808-1AF7DC69E0E8}" srcOrd="0" destOrd="0" presId="urn:microsoft.com/office/officeart/2005/8/layout/vList6"/>
    <dgm:cxn modelId="{42A56B92-5ED1-46DB-B7AA-E10D95ABFDB3}" type="presOf" srcId="{7A309EAD-610A-4C3F-B701-2B7D98F2195A}" destId="{CC877130-4D48-4D29-BC24-86383E4054AD}" srcOrd="0" destOrd="0" presId="urn:microsoft.com/office/officeart/2005/8/layout/vList6"/>
    <dgm:cxn modelId="{E7FEFFF5-33FD-4CA5-B435-9C6F64D23DAB}" srcId="{39EEB57C-2CF0-4273-B2C8-CE5DE129D6F1}" destId="{7A309EAD-610A-4C3F-B701-2B7D98F2195A}" srcOrd="1" destOrd="0" parTransId="{5C0FB09B-D10F-4412-94FD-E112A3E3448F}" sibTransId="{9592B3CC-D049-4AF8-8B8D-571D440FBEC9}"/>
    <dgm:cxn modelId="{330561DA-F8C7-43FE-9FF6-4D2C9104B33D}" type="presOf" srcId="{D906F498-EF23-4DBC-A707-0627B5BDE517}" destId="{8B32DF88-4E58-4C64-95CC-2ECC64154B53}" srcOrd="0" destOrd="4" presId="urn:microsoft.com/office/officeart/2005/8/layout/vList6"/>
    <dgm:cxn modelId="{3F7D76DD-72F5-4C3E-9030-FE1F28511F8C}" srcId="{39EEB57C-2CF0-4273-B2C8-CE5DE129D6F1}" destId="{DD895096-AE64-409F-8527-08039C742540}" srcOrd="0" destOrd="0" parTransId="{9383FE3E-D6A3-4E47-B33E-A6514163D298}" sibTransId="{9F205917-0EB7-44EE-AEA8-D5061A585D19}"/>
    <dgm:cxn modelId="{D9A8D664-E3FA-4E24-8825-4145F4ADDBF6}" srcId="{7A309EAD-610A-4C3F-B701-2B7D98F2195A}" destId="{40A948AA-09BE-4D25-95CA-3306175DF884}" srcOrd="2" destOrd="0" parTransId="{3DA7885C-CFEC-4379-894B-EA8D57EFDB32}" sibTransId="{392565EF-59E6-4CDA-9AF1-FE9ACC82AD53}"/>
    <dgm:cxn modelId="{3B6A68F0-A5AD-4E0E-8488-E2974D98DD2B}" srcId="{DD895096-AE64-409F-8527-08039C742540}" destId="{BAC4DFE0-AB3E-479A-BB67-E3BEE9C7CC74}" srcOrd="0" destOrd="0" parTransId="{F066AA31-52A5-4701-B5A8-4C58F7398989}" sibTransId="{8C159BD4-1F95-438F-88B7-C774F812EE79}"/>
    <dgm:cxn modelId="{F3906ABD-6DA6-47AD-894B-AB15DD3250ED}" srcId="{7A309EAD-610A-4C3F-B701-2B7D98F2195A}" destId="{8A8387B2-5312-4A5A-A11B-2C22E61FE572}" srcOrd="3" destOrd="0" parTransId="{366D4BB9-0227-4C5F-A20C-921CA3E67366}" sibTransId="{53A5FBAB-6DE8-4122-B0FF-CEBC7F8F549A}"/>
    <dgm:cxn modelId="{3D242109-9F66-4471-BE46-2016DFD3ABED}" type="presOf" srcId="{39EEB57C-2CF0-4273-B2C8-CE5DE129D6F1}" destId="{1D2B3E21-3438-4D0E-8A3E-3888243FF8CC}" srcOrd="0" destOrd="0" presId="urn:microsoft.com/office/officeart/2005/8/layout/vList6"/>
    <dgm:cxn modelId="{913F5B02-A8AD-4658-93E9-6B3027968431}" srcId="{DD895096-AE64-409F-8527-08039C742540}" destId="{755291C2-4780-499C-BAB3-B1D1F3143F81}" srcOrd="2" destOrd="0" parTransId="{D4D6F806-6A93-4A8F-840B-4166F94B20A6}" sibTransId="{B0F43C86-EC9B-4A16-9D9A-7DFD64D8B36C}"/>
    <dgm:cxn modelId="{14856D30-A959-4132-AD08-EDE388372305}" srcId="{7A309EAD-610A-4C3F-B701-2B7D98F2195A}" destId="{76374628-1500-4514-B28F-814E059C3CC2}" srcOrd="0" destOrd="0" parTransId="{1A01E52D-6A34-4E05-9E92-D5C21EE1C80F}" sibTransId="{BD6DD25B-37D4-4936-83DB-2A4E1D280419}"/>
    <dgm:cxn modelId="{34F55318-4BC1-44EC-9538-AC4BC3EF71FB}" srcId="{7A309EAD-610A-4C3F-B701-2B7D98F2195A}" destId="{D906F498-EF23-4DBC-A707-0627B5BDE517}" srcOrd="4" destOrd="0" parTransId="{3781FFF2-EF64-482D-BCEE-5B3CE8777C07}" sibTransId="{B8CEBCC4-FF62-4D39-ABAB-C36D9CCAE0B6}"/>
    <dgm:cxn modelId="{CF5A1313-97D0-4DE9-BD65-D776A0731F9F}" type="presParOf" srcId="{1D2B3E21-3438-4D0E-8A3E-3888243FF8CC}" destId="{D8BB5908-4386-4A13-9357-2977B5249AF9}" srcOrd="0" destOrd="0" presId="urn:microsoft.com/office/officeart/2005/8/layout/vList6"/>
    <dgm:cxn modelId="{A580703A-EFEB-4FEE-90F5-679680A3356E}" type="presParOf" srcId="{D8BB5908-4386-4A13-9357-2977B5249AF9}" destId="{79C4BA28-6324-49E6-B808-1AF7DC69E0E8}" srcOrd="0" destOrd="0" presId="urn:microsoft.com/office/officeart/2005/8/layout/vList6"/>
    <dgm:cxn modelId="{8E167F74-0219-4777-B614-21499445A31F}" type="presParOf" srcId="{D8BB5908-4386-4A13-9357-2977B5249AF9}" destId="{9A66F415-E155-43F4-8C5F-DC5591D19253}" srcOrd="1" destOrd="0" presId="urn:microsoft.com/office/officeart/2005/8/layout/vList6"/>
    <dgm:cxn modelId="{CF78E72D-EA80-421E-BB64-5935FF80F0F4}" type="presParOf" srcId="{1D2B3E21-3438-4D0E-8A3E-3888243FF8CC}" destId="{C9FAF096-0C6C-4022-8AB5-BE035C3668E2}" srcOrd="1" destOrd="0" presId="urn:microsoft.com/office/officeart/2005/8/layout/vList6"/>
    <dgm:cxn modelId="{7110A943-A347-41B5-9496-373E15963CF9}" type="presParOf" srcId="{1D2B3E21-3438-4D0E-8A3E-3888243FF8CC}" destId="{187F81E4-051F-4371-A33C-B586E4418104}" srcOrd="2" destOrd="0" presId="urn:microsoft.com/office/officeart/2005/8/layout/vList6"/>
    <dgm:cxn modelId="{FECFD5FA-0170-4BDE-8473-7BD7116D7C0C}" type="presParOf" srcId="{187F81E4-051F-4371-A33C-B586E4418104}" destId="{CC877130-4D48-4D29-BC24-86383E4054AD}" srcOrd="0" destOrd="0" presId="urn:microsoft.com/office/officeart/2005/8/layout/vList6"/>
    <dgm:cxn modelId="{6A97701B-C08A-429A-ADBB-47864E2F353D}" type="presParOf" srcId="{187F81E4-051F-4371-A33C-B586E4418104}" destId="{8B32DF88-4E58-4C64-95CC-2ECC64154B5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EEB57C-2CF0-4273-B2C8-CE5DE129D6F1}" type="doc">
      <dgm:prSet loTypeId="urn:microsoft.com/office/officeart/2005/8/layout/vList6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895096-AE64-409F-8527-08039C74254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800" b="1" dirty="0" smtClean="0"/>
            <a:t>Market Place for designers</a:t>
          </a:r>
        </a:p>
        <a:p>
          <a:r>
            <a:rPr lang="en-US" sz="1800" b="0" dirty="0" smtClean="0"/>
            <a:t>(models and filters)</a:t>
          </a:r>
          <a:r>
            <a:rPr lang="zh-CN" altLang="en-US" sz="1800" b="0" dirty="0" smtClean="0"/>
            <a:t>设计师</a:t>
          </a:r>
          <a:endParaRPr lang="en-US" sz="1800" b="0" dirty="0"/>
        </a:p>
      </dgm:t>
    </dgm:pt>
    <dgm:pt modelId="{9383FE3E-D6A3-4E47-B33E-A6514163D298}" type="parTrans" cxnId="{3F7D76DD-72F5-4C3E-9030-FE1F28511F8C}">
      <dgm:prSet/>
      <dgm:spPr/>
      <dgm:t>
        <a:bodyPr/>
        <a:lstStyle/>
        <a:p>
          <a:endParaRPr lang="en-US"/>
        </a:p>
      </dgm:t>
    </dgm:pt>
    <dgm:pt modelId="{9F205917-0EB7-44EE-AEA8-D5061A585D19}" type="sibTrans" cxnId="{3F7D76DD-72F5-4C3E-9030-FE1F28511F8C}">
      <dgm:prSet/>
      <dgm:spPr/>
      <dgm:t>
        <a:bodyPr/>
        <a:lstStyle/>
        <a:p>
          <a:endParaRPr lang="en-US"/>
        </a:p>
      </dgm:t>
    </dgm:pt>
    <dgm:pt modelId="{BAC4DFE0-AB3E-479A-BB67-E3BEE9C7CC74}">
      <dgm:prSet phldrT="[Text]" custT="1"/>
      <dgm:spPr/>
      <dgm:t>
        <a:bodyPr/>
        <a:lstStyle/>
        <a:p>
          <a:r>
            <a:rPr lang="en-US" sz="1600" dirty="0" smtClean="0"/>
            <a:t>10% of sale price</a:t>
          </a:r>
          <a:r>
            <a:rPr lang="zh-CN" altLang="en-US" sz="1600" dirty="0" smtClean="0"/>
            <a:t>售价的</a:t>
          </a:r>
          <a:r>
            <a:rPr lang="en-US" altLang="zh-CN" sz="1600" dirty="0" smtClean="0"/>
            <a:t>10%</a:t>
          </a:r>
          <a:endParaRPr lang="en-US" sz="1600" dirty="0"/>
        </a:p>
      </dgm:t>
    </dgm:pt>
    <dgm:pt modelId="{F066AA31-52A5-4701-B5A8-4C58F7398989}" type="parTrans" cxnId="{3B6A68F0-A5AD-4E0E-8488-E2974D98DD2B}">
      <dgm:prSet/>
      <dgm:spPr/>
      <dgm:t>
        <a:bodyPr/>
        <a:lstStyle/>
        <a:p>
          <a:endParaRPr lang="en-US"/>
        </a:p>
      </dgm:t>
    </dgm:pt>
    <dgm:pt modelId="{8C159BD4-1F95-438F-88B7-C774F812EE79}" type="sibTrans" cxnId="{3B6A68F0-A5AD-4E0E-8488-E2974D98DD2B}">
      <dgm:prSet/>
      <dgm:spPr/>
      <dgm:t>
        <a:bodyPr/>
        <a:lstStyle/>
        <a:p>
          <a:endParaRPr lang="en-US"/>
        </a:p>
      </dgm:t>
    </dgm:pt>
    <dgm:pt modelId="{1D2B3E21-3438-4D0E-8A3E-3888243FF8CC}" type="pres">
      <dgm:prSet presAssocID="{39EEB57C-2CF0-4273-B2C8-CE5DE129D6F1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8BB5908-4386-4A13-9357-2977B5249AF9}" type="pres">
      <dgm:prSet presAssocID="{DD895096-AE64-409F-8527-08039C742540}" presName="linNode" presStyleCnt="0"/>
      <dgm:spPr/>
    </dgm:pt>
    <dgm:pt modelId="{79C4BA28-6324-49E6-B808-1AF7DC69E0E8}" type="pres">
      <dgm:prSet presAssocID="{DD895096-AE64-409F-8527-08039C742540}" presName="parentShp" presStyleLbl="node1" presStyleIdx="0" presStyleCnt="1" custScaleY="1000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66F415-E155-43F4-8C5F-DC5591D19253}" type="pres">
      <dgm:prSet presAssocID="{DD895096-AE64-409F-8527-08039C742540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51A8BC-FC18-47E0-B9B3-429A5AC2B946}" type="presOf" srcId="{DD895096-AE64-409F-8527-08039C742540}" destId="{79C4BA28-6324-49E6-B808-1AF7DC69E0E8}" srcOrd="0" destOrd="0" presId="urn:microsoft.com/office/officeart/2005/8/layout/vList6"/>
    <dgm:cxn modelId="{025BB6A8-E17F-4CCE-944A-850B18A92EB4}" type="presOf" srcId="{39EEB57C-2CF0-4273-B2C8-CE5DE129D6F1}" destId="{1D2B3E21-3438-4D0E-8A3E-3888243FF8CC}" srcOrd="0" destOrd="0" presId="urn:microsoft.com/office/officeart/2005/8/layout/vList6"/>
    <dgm:cxn modelId="{3B6A68F0-A5AD-4E0E-8488-E2974D98DD2B}" srcId="{DD895096-AE64-409F-8527-08039C742540}" destId="{BAC4DFE0-AB3E-479A-BB67-E3BEE9C7CC74}" srcOrd="0" destOrd="0" parTransId="{F066AA31-52A5-4701-B5A8-4C58F7398989}" sibTransId="{8C159BD4-1F95-438F-88B7-C774F812EE79}"/>
    <dgm:cxn modelId="{3F7D76DD-72F5-4C3E-9030-FE1F28511F8C}" srcId="{39EEB57C-2CF0-4273-B2C8-CE5DE129D6F1}" destId="{DD895096-AE64-409F-8527-08039C742540}" srcOrd="0" destOrd="0" parTransId="{9383FE3E-D6A3-4E47-B33E-A6514163D298}" sibTransId="{9F205917-0EB7-44EE-AEA8-D5061A585D19}"/>
    <dgm:cxn modelId="{1B3A40D7-50A8-43F6-8899-E679F4C8AD6E}" type="presOf" srcId="{BAC4DFE0-AB3E-479A-BB67-E3BEE9C7CC74}" destId="{9A66F415-E155-43F4-8C5F-DC5591D19253}" srcOrd="0" destOrd="0" presId="urn:microsoft.com/office/officeart/2005/8/layout/vList6"/>
    <dgm:cxn modelId="{CC76DE11-0AF3-4978-81F1-430C70234F38}" type="presParOf" srcId="{1D2B3E21-3438-4D0E-8A3E-3888243FF8CC}" destId="{D8BB5908-4386-4A13-9357-2977B5249AF9}" srcOrd="0" destOrd="0" presId="urn:microsoft.com/office/officeart/2005/8/layout/vList6"/>
    <dgm:cxn modelId="{EF0064AA-6786-442F-9442-C8362AC269EC}" type="presParOf" srcId="{D8BB5908-4386-4A13-9357-2977B5249AF9}" destId="{79C4BA28-6324-49E6-B808-1AF7DC69E0E8}" srcOrd="0" destOrd="0" presId="urn:microsoft.com/office/officeart/2005/8/layout/vList6"/>
    <dgm:cxn modelId="{9DA75113-7930-4496-9D4D-663DAA61AC45}" type="presParOf" srcId="{D8BB5908-4386-4A13-9357-2977B5249AF9}" destId="{9A66F415-E155-43F4-8C5F-DC5591D1925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AF9572C-6847-45F4-B04A-B2BA108DA585}" type="doc">
      <dgm:prSet loTypeId="urn:microsoft.com/office/officeart/2005/8/layout/vList6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7A44C4-F6FD-4514-A5A8-3CBC7315C9E9}">
      <dgm:prSet phldrT="[Text]" custT="1"/>
      <dgm:spPr/>
      <dgm:t>
        <a:bodyPr/>
        <a:lstStyle/>
        <a:p>
          <a:r>
            <a:rPr lang="en-US" sz="2400" b="1" dirty="0" smtClean="0"/>
            <a:t>3D Filters</a:t>
          </a:r>
          <a:r>
            <a:rPr lang="zh-CN" altLang="en-US" sz="2400" b="1" dirty="0" smtClean="0"/>
            <a:t>  </a:t>
          </a:r>
          <a:r>
            <a:rPr lang="en-US" altLang="zh-CN" sz="2400" b="1" dirty="0" smtClean="0"/>
            <a:t>3D</a:t>
          </a:r>
          <a:r>
            <a:rPr lang="zh-CN" altLang="en-US" sz="2400" b="1" dirty="0" smtClean="0"/>
            <a:t>滤镜</a:t>
          </a:r>
          <a:endParaRPr lang="en-US" sz="2400" dirty="0"/>
        </a:p>
      </dgm:t>
    </dgm:pt>
    <dgm:pt modelId="{A0F035CA-5377-4C72-9525-79A584B3A136}" type="parTrans" cxnId="{471DF21F-6258-4D9B-AB22-CB815561E5D8}">
      <dgm:prSet/>
      <dgm:spPr/>
      <dgm:t>
        <a:bodyPr/>
        <a:lstStyle/>
        <a:p>
          <a:endParaRPr lang="en-US"/>
        </a:p>
      </dgm:t>
    </dgm:pt>
    <dgm:pt modelId="{83ECAE72-92A7-486D-BA28-10E488B040D4}" type="sibTrans" cxnId="{471DF21F-6258-4D9B-AB22-CB815561E5D8}">
      <dgm:prSet/>
      <dgm:spPr/>
      <dgm:t>
        <a:bodyPr/>
        <a:lstStyle/>
        <a:p>
          <a:endParaRPr lang="en-US"/>
        </a:p>
      </dgm:t>
    </dgm:pt>
    <dgm:pt modelId="{851E2E12-C7F7-4668-AA92-71C0C49DA3F2}">
      <dgm:prSet phldrT="[Text]" custT="1"/>
      <dgm:spPr/>
      <dgm:t>
        <a:bodyPr/>
        <a:lstStyle/>
        <a:p>
          <a:r>
            <a:rPr lang="en-US" sz="1400" dirty="0" smtClean="0"/>
            <a:t>Price varies: $1.99~ $9999.99 depends on complexity</a:t>
          </a:r>
          <a:endParaRPr lang="en-US" sz="1400" dirty="0"/>
        </a:p>
      </dgm:t>
    </dgm:pt>
    <dgm:pt modelId="{980A4DC3-B2C8-4B3E-A733-33E1944F33D0}" type="parTrans" cxnId="{3DF2F8E7-D6BD-484D-B989-E0667402F6F6}">
      <dgm:prSet/>
      <dgm:spPr/>
      <dgm:t>
        <a:bodyPr/>
        <a:lstStyle/>
        <a:p>
          <a:endParaRPr lang="en-US"/>
        </a:p>
      </dgm:t>
    </dgm:pt>
    <dgm:pt modelId="{2DE01381-3713-4B00-A26A-0AA62CE74FA5}" type="sibTrans" cxnId="{3DF2F8E7-D6BD-484D-B989-E0667402F6F6}">
      <dgm:prSet/>
      <dgm:spPr/>
      <dgm:t>
        <a:bodyPr/>
        <a:lstStyle/>
        <a:p>
          <a:endParaRPr lang="en-US"/>
        </a:p>
      </dgm:t>
    </dgm:pt>
    <dgm:pt modelId="{AD0864C7-EA6D-4514-A852-AA2A6055DF05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400" b="1" dirty="0" smtClean="0"/>
            <a:t>3D Models</a:t>
          </a:r>
          <a:r>
            <a:rPr lang="zh-CN" altLang="en-US" sz="2400" b="1" dirty="0" smtClean="0"/>
            <a:t>模型</a:t>
          </a:r>
          <a:endParaRPr lang="en-US" sz="3600" b="1" dirty="0"/>
        </a:p>
      </dgm:t>
    </dgm:pt>
    <dgm:pt modelId="{9D1CE725-FDF6-438A-8B4F-1F1E0F851794}" type="parTrans" cxnId="{280DFCB6-2C78-499A-9874-62AE0BD217A7}">
      <dgm:prSet/>
      <dgm:spPr/>
      <dgm:t>
        <a:bodyPr/>
        <a:lstStyle/>
        <a:p>
          <a:endParaRPr lang="en-US"/>
        </a:p>
      </dgm:t>
    </dgm:pt>
    <dgm:pt modelId="{830304D1-5929-41AD-97D7-45FEFF81FEDA}" type="sibTrans" cxnId="{280DFCB6-2C78-499A-9874-62AE0BD217A7}">
      <dgm:prSet/>
      <dgm:spPr/>
      <dgm:t>
        <a:bodyPr/>
        <a:lstStyle/>
        <a:p>
          <a:endParaRPr lang="en-US"/>
        </a:p>
      </dgm:t>
    </dgm:pt>
    <dgm:pt modelId="{C3F0DB96-A78A-49A5-8F6B-4D38AD44F0A2}">
      <dgm:prSet phldrT="[Text]" custT="1"/>
      <dgm:spPr/>
      <dgm:t>
        <a:bodyPr/>
        <a:lstStyle/>
        <a:p>
          <a:r>
            <a:rPr lang="en-US" sz="1400" dirty="0" smtClean="0"/>
            <a:t>Price varies: $0.99 ~ $9999.99 depends on model</a:t>
          </a:r>
          <a:endParaRPr lang="en-US" sz="1400" dirty="0"/>
        </a:p>
      </dgm:t>
    </dgm:pt>
    <dgm:pt modelId="{1EFA6350-CB24-40F6-A9F4-515F7F499366}" type="parTrans" cxnId="{A986CF5A-D514-4CCB-91B3-909EA82C2F57}">
      <dgm:prSet/>
      <dgm:spPr/>
      <dgm:t>
        <a:bodyPr/>
        <a:lstStyle/>
        <a:p>
          <a:endParaRPr lang="en-US"/>
        </a:p>
      </dgm:t>
    </dgm:pt>
    <dgm:pt modelId="{947AAAE0-5583-46F1-98D8-8A92D5072A22}" type="sibTrans" cxnId="{A986CF5A-D514-4CCB-91B3-909EA82C2F57}">
      <dgm:prSet/>
      <dgm:spPr/>
      <dgm:t>
        <a:bodyPr/>
        <a:lstStyle/>
        <a:p>
          <a:endParaRPr lang="en-US"/>
        </a:p>
      </dgm:t>
    </dgm:pt>
    <dgm:pt modelId="{D8BDC61A-1834-4FC1-98FA-EB4F5F33FBE4}">
      <dgm:prSet phldrT="[Text]" custT="1"/>
      <dgm:spPr/>
      <dgm:t>
        <a:bodyPr/>
        <a:lstStyle/>
        <a:p>
          <a:r>
            <a:rPr lang="zh-CN" altLang="en-US" sz="1400" dirty="0" smtClean="0"/>
            <a:t>价格区间：</a:t>
          </a:r>
          <a:r>
            <a:rPr lang="en-US" sz="1400" dirty="0" smtClean="0"/>
            <a:t> </a:t>
          </a:r>
          <a:r>
            <a:rPr lang="zh-CN" altLang="en-US" sz="1400" dirty="0" smtClean="0"/>
            <a:t>基于模型种类</a:t>
          </a:r>
          <a:endParaRPr lang="en-US" sz="1400" dirty="0"/>
        </a:p>
      </dgm:t>
    </dgm:pt>
    <dgm:pt modelId="{60F266FC-E9FC-4E91-934E-1CC987C66270}" type="parTrans" cxnId="{F7C3C64C-3C2F-499C-9F6D-3FAEB5E7BCE2}">
      <dgm:prSet/>
      <dgm:spPr/>
      <dgm:t>
        <a:bodyPr/>
        <a:lstStyle/>
        <a:p>
          <a:endParaRPr lang="zh-CN" altLang="en-US"/>
        </a:p>
      </dgm:t>
    </dgm:pt>
    <dgm:pt modelId="{B55F73B4-8509-4E3F-915B-E76B9764C936}" type="sibTrans" cxnId="{F7C3C64C-3C2F-499C-9F6D-3FAEB5E7BCE2}">
      <dgm:prSet/>
      <dgm:spPr/>
      <dgm:t>
        <a:bodyPr/>
        <a:lstStyle/>
        <a:p>
          <a:endParaRPr lang="zh-CN" altLang="en-US"/>
        </a:p>
      </dgm:t>
    </dgm:pt>
    <dgm:pt modelId="{B5788187-5059-4A67-B28B-510363DA58DA}">
      <dgm:prSet phldrT="[Text]" custT="1"/>
      <dgm:spPr/>
      <dgm:t>
        <a:bodyPr/>
        <a:lstStyle/>
        <a:p>
          <a:r>
            <a:rPr lang="zh-CN" altLang="en-US" sz="1400" dirty="0" smtClean="0"/>
            <a:t>价格区间：基于复杂程度</a:t>
          </a:r>
          <a:endParaRPr lang="en-US" sz="1400" dirty="0"/>
        </a:p>
      </dgm:t>
    </dgm:pt>
    <dgm:pt modelId="{8F360112-EE3C-4AD9-B6D3-C57A2BCCFD32}" type="parTrans" cxnId="{CA0BA9BF-B187-444F-B2B2-452813C14E05}">
      <dgm:prSet/>
      <dgm:spPr/>
      <dgm:t>
        <a:bodyPr/>
        <a:lstStyle/>
        <a:p>
          <a:endParaRPr lang="zh-CN" altLang="en-US"/>
        </a:p>
      </dgm:t>
    </dgm:pt>
    <dgm:pt modelId="{76C9126D-43B4-401B-80B8-F40D1F477858}" type="sibTrans" cxnId="{CA0BA9BF-B187-444F-B2B2-452813C14E05}">
      <dgm:prSet/>
      <dgm:spPr/>
      <dgm:t>
        <a:bodyPr/>
        <a:lstStyle/>
        <a:p>
          <a:endParaRPr lang="zh-CN" altLang="en-US"/>
        </a:p>
      </dgm:t>
    </dgm:pt>
    <dgm:pt modelId="{00875677-13A3-4015-9EE4-88BAC17AFACC}" type="pres">
      <dgm:prSet presAssocID="{5AF9572C-6847-45F4-B04A-B2BA108DA585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690EC2C-8BAE-4893-93AE-C082837BE512}" type="pres">
      <dgm:prSet presAssocID="{607A44C4-F6FD-4514-A5A8-3CBC7315C9E9}" presName="linNode" presStyleCnt="0"/>
      <dgm:spPr/>
    </dgm:pt>
    <dgm:pt modelId="{400ADEAD-C7EF-4D90-8F75-676EACBBFEC2}" type="pres">
      <dgm:prSet presAssocID="{607A44C4-F6FD-4514-A5A8-3CBC7315C9E9}" presName="parentShp" presStyleLbl="node1" presStyleIdx="0" presStyleCnt="2" custLinFactY="5582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0C2CF-16C1-4EB4-A332-B5AFD10A79C8}" type="pres">
      <dgm:prSet presAssocID="{607A44C4-F6FD-4514-A5A8-3CBC7315C9E9}" presName="childShp" presStyleLbl="bgAccFollowNode1" presStyleIdx="0" presStyleCnt="2" custLinFactY="11254" custLinFactNeighborX="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7AF74-DCD6-4BE0-B10A-E8D3125E2A89}" type="pres">
      <dgm:prSet presAssocID="{83ECAE72-92A7-486D-BA28-10E488B040D4}" presName="spacing" presStyleCnt="0"/>
      <dgm:spPr/>
    </dgm:pt>
    <dgm:pt modelId="{7911D962-380E-47E8-9E02-51F83E7B00F1}" type="pres">
      <dgm:prSet presAssocID="{AD0864C7-EA6D-4514-A852-AA2A6055DF05}" presName="linNode" presStyleCnt="0"/>
      <dgm:spPr/>
    </dgm:pt>
    <dgm:pt modelId="{BB1815BA-85A6-48B8-81B5-C1B0D48AE023}" type="pres">
      <dgm:prSet presAssocID="{AD0864C7-EA6D-4514-A852-AA2A6055DF05}" presName="parentShp" presStyleLbl="node1" presStyleIdx="1" presStyleCnt="2" custLinFactY="-923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A4E482-7A46-4B87-8FEF-AFEA7DE2AF1B}" type="pres">
      <dgm:prSet presAssocID="{AD0864C7-EA6D-4514-A852-AA2A6055DF05}" presName="childShp" presStyleLbl="bgAccFollowNode1" presStyleIdx="1" presStyleCnt="2" custLinFactY="-9235" custLinFactNeighborX="-25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F2F8E7-D6BD-484D-B989-E0667402F6F6}" srcId="{607A44C4-F6FD-4514-A5A8-3CBC7315C9E9}" destId="{851E2E12-C7F7-4668-AA92-71C0C49DA3F2}" srcOrd="0" destOrd="0" parTransId="{980A4DC3-B2C8-4B3E-A733-33E1944F33D0}" sibTransId="{2DE01381-3713-4B00-A26A-0AA62CE74FA5}"/>
    <dgm:cxn modelId="{CA0BA9BF-B187-444F-B2B2-452813C14E05}" srcId="{607A44C4-F6FD-4514-A5A8-3CBC7315C9E9}" destId="{B5788187-5059-4A67-B28B-510363DA58DA}" srcOrd="1" destOrd="0" parTransId="{8F360112-EE3C-4AD9-B6D3-C57A2BCCFD32}" sibTransId="{76C9126D-43B4-401B-80B8-F40D1F477858}"/>
    <dgm:cxn modelId="{BB01D275-C1A7-47C1-A9E5-7650E6DA1725}" type="presOf" srcId="{C3F0DB96-A78A-49A5-8F6B-4D38AD44F0A2}" destId="{94A4E482-7A46-4B87-8FEF-AFEA7DE2AF1B}" srcOrd="0" destOrd="0" presId="urn:microsoft.com/office/officeart/2005/8/layout/vList6"/>
    <dgm:cxn modelId="{280DFCB6-2C78-499A-9874-62AE0BD217A7}" srcId="{5AF9572C-6847-45F4-B04A-B2BA108DA585}" destId="{AD0864C7-EA6D-4514-A852-AA2A6055DF05}" srcOrd="1" destOrd="0" parTransId="{9D1CE725-FDF6-438A-8B4F-1F1E0F851794}" sibTransId="{830304D1-5929-41AD-97D7-45FEFF81FEDA}"/>
    <dgm:cxn modelId="{926EDCEB-6CA1-450B-8278-3C9D1F510E29}" type="presOf" srcId="{851E2E12-C7F7-4668-AA92-71C0C49DA3F2}" destId="{0DB0C2CF-16C1-4EB4-A332-B5AFD10A79C8}" srcOrd="0" destOrd="0" presId="urn:microsoft.com/office/officeart/2005/8/layout/vList6"/>
    <dgm:cxn modelId="{A986CF5A-D514-4CCB-91B3-909EA82C2F57}" srcId="{AD0864C7-EA6D-4514-A852-AA2A6055DF05}" destId="{C3F0DB96-A78A-49A5-8F6B-4D38AD44F0A2}" srcOrd="0" destOrd="0" parTransId="{1EFA6350-CB24-40F6-A9F4-515F7F499366}" sibTransId="{947AAAE0-5583-46F1-98D8-8A92D5072A22}"/>
    <dgm:cxn modelId="{BA5769FF-9B41-43D1-85AD-6D751419AA3A}" type="presOf" srcId="{607A44C4-F6FD-4514-A5A8-3CBC7315C9E9}" destId="{400ADEAD-C7EF-4D90-8F75-676EACBBFEC2}" srcOrd="0" destOrd="0" presId="urn:microsoft.com/office/officeart/2005/8/layout/vList6"/>
    <dgm:cxn modelId="{34C4F4BB-92A5-44C4-8950-DBE84F8D8604}" type="presOf" srcId="{B5788187-5059-4A67-B28B-510363DA58DA}" destId="{0DB0C2CF-16C1-4EB4-A332-B5AFD10A79C8}" srcOrd="0" destOrd="1" presId="urn:microsoft.com/office/officeart/2005/8/layout/vList6"/>
    <dgm:cxn modelId="{CC4F0974-1CEE-4998-BC04-013A57092B2C}" type="presOf" srcId="{D8BDC61A-1834-4FC1-98FA-EB4F5F33FBE4}" destId="{94A4E482-7A46-4B87-8FEF-AFEA7DE2AF1B}" srcOrd="0" destOrd="1" presId="urn:microsoft.com/office/officeart/2005/8/layout/vList6"/>
    <dgm:cxn modelId="{84545390-8F86-4378-9E88-D0D265CB7A1B}" type="presOf" srcId="{AD0864C7-EA6D-4514-A852-AA2A6055DF05}" destId="{BB1815BA-85A6-48B8-81B5-C1B0D48AE023}" srcOrd="0" destOrd="0" presId="urn:microsoft.com/office/officeart/2005/8/layout/vList6"/>
    <dgm:cxn modelId="{F7C3C64C-3C2F-499C-9F6D-3FAEB5E7BCE2}" srcId="{AD0864C7-EA6D-4514-A852-AA2A6055DF05}" destId="{D8BDC61A-1834-4FC1-98FA-EB4F5F33FBE4}" srcOrd="1" destOrd="0" parTransId="{60F266FC-E9FC-4E91-934E-1CC987C66270}" sibTransId="{B55F73B4-8509-4E3F-915B-E76B9764C936}"/>
    <dgm:cxn modelId="{F13FABF4-C1F2-43E2-A5FD-24D210AA9D35}" type="presOf" srcId="{5AF9572C-6847-45F4-B04A-B2BA108DA585}" destId="{00875677-13A3-4015-9EE4-88BAC17AFACC}" srcOrd="0" destOrd="0" presId="urn:microsoft.com/office/officeart/2005/8/layout/vList6"/>
    <dgm:cxn modelId="{471DF21F-6258-4D9B-AB22-CB815561E5D8}" srcId="{5AF9572C-6847-45F4-B04A-B2BA108DA585}" destId="{607A44C4-F6FD-4514-A5A8-3CBC7315C9E9}" srcOrd="0" destOrd="0" parTransId="{A0F035CA-5377-4C72-9525-79A584B3A136}" sibTransId="{83ECAE72-92A7-486D-BA28-10E488B040D4}"/>
    <dgm:cxn modelId="{1EF61906-B131-41FA-91DF-5D83ECA8F189}" type="presParOf" srcId="{00875677-13A3-4015-9EE4-88BAC17AFACC}" destId="{F690EC2C-8BAE-4893-93AE-C082837BE512}" srcOrd="0" destOrd="0" presId="urn:microsoft.com/office/officeart/2005/8/layout/vList6"/>
    <dgm:cxn modelId="{18E6FAFD-5992-49A5-92D9-571A3445DA86}" type="presParOf" srcId="{F690EC2C-8BAE-4893-93AE-C082837BE512}" destId="{400ADEAD-C7EF-4D90-8F75-676EACBBFEC2}" srcOrd="0" destOrd="0" presId="urn:microsoft.com/office/officeart/2005/8/layout/vList6"/>
    <dgm:cxn modelId="{0B024B32-A3FB-40FF-A564-82F0C49244A2}" type="presParOf" srcId="{F690EC2C-8BAE-4893-93AE-C082837BE512}" destId="{0DB0C2CF-16C1-4EB4-A332-B5AFD10A79C8}" srcOrd="1" destOrd="0" presId="urn:microsoft.com/office/officeart/2005/8/layout/vList6"/>
    <dgm:cxn modelId="{EBB3F9E6-17A7-4CE6-9757-FFA46DA52073}" type="presParOf" srcId="{00875677-13A3-4015-9EE4-88BAC17AFACC}" destId="{9F07AF74-DCD6-4BE0-B10A-E8D3125E2A89}" srcOrd="1" destOrd="0" presId="urn:microsoft.com/office/officeart/2005/8/layout/vList6"/>
    <dgm:cxn modelId="{75710546-381C-4B3E-8C22-3EBBB5324CFD}" type="presParOf" srcId="{00875677-13A3-4015-9EE4-88BAC17AFACC}" destId="{7911D962-380E-47E8-9E02-51F83E7B00F1}" srcOrd="2" destOrd="0" presId="urn:microsoft.com/office/officeart/2005/8/layout/vList6"/>
    <dgm:cxn modelId="{54BCFC9F-7BC4-48F6-ABB3-222A6253855F}" type="presParOf" srcId="{7911D962-380E-47E8-9E02-51F83E7B00F1}" destId="{BB1815BA-85A6-48B8-81B5-C1B0D48AE023}" srcOrd="0" destOrd="0" presId="urn:microsoft.com/office/officeart/2005/8/layout/vList6"/>
    <dgm:cxn modelId="{66CA0177-AB08-4D89-BC44-49049137193C}" type="presParOf" srcId="{7911D962-380E-47E8-9E02-51F83E7B00F1}" destId="{94A4E482-7A46-4B87-8FEF-AFEA7DE2AF1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0FB90-CEFB-4F02-B49D-BD8049F072D9}">
      <dsp:nvSpPr>
        <dsp:cNvPr id="0" name=""/>
        <dsp:cNvSpPr/>
      </dsp:nvSpPr>
      <dsp:spPr>
        <a:xfrm>
          <a:off x="1093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How to Sell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销售模式</a:t>
          </a:r>
          <a:endParaRPr lang="en-US" sz="3200" kern="1200" dirty="0"/>
        </a:p>
      </dsp:txBody>
      <dsp:txXfrm>
        <a:off x="1093" y="0"/>
        <a:ext cx="2844236" cy="1357995"/>
      </dsp:txXfrm>
    </dsp:sp>
    <dsp:sp modelId="{E5759A2C-696D-446B-8AD7-D31768A69AC7}">
      <dsp:nvSpPr>
        <dsp:cNvPr id="0" name=""/>
        <dsp:cNvSpPr/>
      </dsp:nvSpPr>
      <dsp:spPr>
        <a:xfrm>
          <a:off x="285517" y="1359321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Designer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sells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on platform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个人在平台销售</a:t>
          </a:r>
          <a:endParaRPr lang="en-US" altLang="zh-CN" sz="1500" kern="1200" dirty="0" smtClean="0"/>
        </a:p>
      </dsp:txBody>
      <dsp:txXfrm>
        <a:off x="325492" y="1399296"/>
        <a:ext cx="2195439" cy="1284897"/>
      </dsp:txXfrm>
    </dsp:sp>
    <dsp:sp modelId="{AFF3A959-21DA-45B6-A024-EB3B4FB416C5}">
      <dsp:nvSpPr>
        <dsp:cNvPr id="0" name=""/>
        <dsp:cNvSpPr/>
      </dsp:nvSpPr>
      <dsp:spPr>
        <a:xfrm>
          <a:off x="285517" y="2934145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Companies from different industries sells on platform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行业设计公司在平台销售</a:t>
          </a:r>
          <a:endParaRPr lang="en-US" sz="1500" kern="1200" dirty="0" smtClean="0"/>
        </a:p>
      </dsp:txBody>
      <dsp:txXfrm>
        <a:off x="325492" y="2974120"/>
        <a:ext cx="2195439" cy="1284897"/>
      </dsp:txXfrm>
    </dsp:sp>
    <dsp:sp modelId="{EF489DA2-75AC-4B6F-80E7-0818CB4DB90D}">
      <dsp:nvSpPr>
        <dsp:cNvPr id="0" name=""/>
        <dsp:cNvSpPr/>
      </dsp:nvSpPr>
      <dsp:spPr>
        <a:xfrm>
          <a:off x="3058648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Who to Buy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目标客户</a:t>
          </a:r>
          <a:endParaRPr lang="en-US" sz="3200" kern="1200" dirty="0"/>
        </a:p>
      </dsp:txBody>
      <dsp:txXfrm>
        <a:off x="3058648" y="0"/>
        <a:ext cx="2844236" cy="1357995"/>
      </dsp:txXfrm>
    </dsp:sp>
    <dsp:sp modelId="{42F8D6E1-F907-4427-A0A2-8B6DAFB873DD}">
      <dsp:nvSpPr>
        <dsp:cNvPr id="0" name=""/>
        <dsp:cNvSpPr/>
      </dsp:nvSpPr>
      <dsp:spPr>
        <a:xfrm>
          <a:off x="3343072" y="1359321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Customers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个人用户</a:t>
          </a:r>
          <a:endParaRPr lang="en-US" sz="1500" kern="1200" dirty="0"/>
        </a:p>
      </dsp:txBody>
      <dsp:txXfrm>
        <a:off x="3383047" y="1399296"/>
        <a:ext cx="2195439" cy="1284897"/>
      </dsp:txXfrm>
    </dsp:sp>
    <dsp:sp modelId="{579A33C9-1A14-4241-B97F-A62A05D43AFD}">
      <dsp:nvSpPr>
        <dsp:cNvPr id="0" name=""/>
        <dsp:cNvSpPr/>
      </dsp:nvSpPr>
      <dsp:spPr>
        <a:xfrm>
          <a:off x="3343072" y="2934145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Businesses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行业公司</a:t>
          </a:r>
          <a:endParaRPr lang="en-US" sz="1500" kern="1200" dirty="0"/>
        </a:p>
      </dsp:txBody>
      <dsp:txXfrm>
        <a:off x="3383047" y="2974120"/>
        <a:ext cx="2195439" cy="1284897"/>
      </dsp:txXfrm>
    </dsp:sp>
    <dsp:sp modelId="{34D9E2FF-7365-40C2-AC8F-F0AB0346E7A7}">
      <dsp:nvSpPr>
        <dsp:cNvPr id="0" name=""/>
        <dsp:cNvSpPr/>
      </dsp:nvSpPr>
      <dsp:spPr>
        <a:xfrm>
          <a:off x="6116203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Advantage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销售优势</a:t>
          </a:r>
          <a:endParaRPr lang="en-US" sz="3200" kern="1200" dirty="0"/>
        </a:p>
      </dsp:txBody>
      <dsp:txXfrm>
        <a:off x="6116203" y="0"/>
        <a:ext cx="2844236" cy="1357995"/>
      </dsp:txXfrm>
    </dsp:sp>
    <dsp:sp modelId="{E5411F61-0A7A-41F8-A6B3-78422B5B55AB}">
      <dsp:nvSpPr>
        <dsp:cNvPr id="0" name=""/>
        <dsp:cNvSpPr/>
      </dsp:nvSpPr>
      <dsp:spPr>
        <a:xfrm>
          <a:off x="6400626" y="1359321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Biggest database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最大模型数据库</a:t>
          </a:r>
          <a:endParaRPr lang="en-US" sz="1500" kern="1200" dirty="0"/>
        </a:p>
      </dsp:txBody>
      <dsp:txXfrm>
        <a:off x="6440601" y="1399296"/>
        <a:ext cx="2195439" cy="1284897"/>
      </dsp:txXfrm>
    </dsp:sp>
    <dsp:sp modelId="{82C7D81A-3618-43EE-8E0A-F06804FD8A84}">
      <dsp:nvSpPr>
        <dsp:cNvPr id="0" name=""/>
        <dsp:cNvSpPr/>
      </dsp:nvSpPr>
      <dsp:spPr>
        <a:xfrm>
          <a:off x="6400626" y="2934145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Lower cost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降低成本</a:t>
          </a:r>
          <a:endParaRPr lang="en-US" sz="1500" kern="1200" dirty="0"/>
        </a:p>
      </dsp:txBody>
      <dsp:txXfrm>
        <a:off x="6440601" y="2974120"/>
        <a:ext cx="2195439" cy="1284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0FB90-CEFB-4F02-B49D-BD8049F072D9}">
      <dsp:nvSpPr>
        <dsp:cNvPr id="0" name=""/>
        <dsp:cNvSpPr/>
      </dsp:nvSpPr>
      <dsp:spPr>
        <a:xfrm>
          <a:off x="1093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How to Sell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销售模式</a:t>
          </a:r>
          <a:endParaRPr lang="en-US" sz="3200" kern="1200" dirty="0"/>
        </a:p>
      </dsp:txBody>
      <dsp:txXfrm>
        <a:off x="1093" y="0"/>
        <a:ext cx="2844236" cy="1357995"/>
      </dsp:txXfrm>
    </dsp:sp>
    <dsp:sp modelId="{E5759A2C-696D-446B-8AD7-D31768A69AC7}">
      <dsp:nvSpPr>
        <dsp:cNvPr id="0" name=""/>
        <dsp:cNvSpPr/>
      </dsp:nvSpPr>
      <dsp:spPr>
        <a:xfrm>
          <a:off x="285517" y="1359321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Subscription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订购</a:t>
          </a:r>
          <a:endParaRPr lang="en-US" altLang="zh-CN" sz="2000" kern="1200" dirty="0" smtClean="0"/>
        </a:p>
      </dsp:txBody>
      <dsp:txXfrm>
        <a:off x="325492" y="1399296"/>
        <a:ext cx="2195439" cy="1284897"/>
      </dsp:txXfrm>
    </dsp:sp>
    <dsp:sp modelId="{AFF3A959-21DA-45B6-A024-EB3B4FB416C5}">
      <dsp:nvSpPr>
        <dsp:cNvPr id="0" name=""/>
        <dsp:cNvSpPr/>
      </dsp:nvSpPr>
      <dsp:spPr>
        <a:xfrm>
          <a:off x="285517" y="2934145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Business</a:t>
          </a:r>
          <a:r>
            <a:rPr lang="zh-CN" altLang="en-US" sz="2000" kern="1200" dirty="0" smtClean="0"/>
            <a:t> </a:t>
          </a:r>
          <a:r>
            <a:rPr lang="en-US" altLang="zh-CN" sz="2000" kern="1200" dirty="0" smtClean="0"/>
            <a:t>Partner</a:t>
          </a:r>
          <a:r>
            <a:rPr lang="zh-CN" altLang="en-US" sz="2000" kern="1200" dirty="0" smtClean="0"/>
            <a:t> </a:t>
          </a:r>
          <a:r>
            <a:rPr lang="en-US" altLang="zh-CN" sz="2000" kern="1200" dirty="0" smtClean="0"/>
            <a:t>Program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公司合作伙伴模式</a:t>
          </a:r>
          <a:endParaRPr lang="en-US" sz="2000" kern="1200" dirty="0" smtClean="0"/>
        </a:p>
      </dsp:txBody>
      <dsp:txXfrm>
        <a:off x="325492" y="2974120"/>
        <a:ext cx="2195439" cy="1284897"/>
      </dsp:txXfrm>
    </dsp:sp>
    <dsp:sp modelId="{EF489DA2-75AC-4B6F-80E7-0818CB4DB90D}">
      <dsp:nvSpPr>
        <dsp:cNvPr id="0" name=""/>
        <dsp:cNvSpPr/>
      </dsp:nvSpPr>
      <dsp:spPr>
        <a:xfrm>
          <a:off x="3058648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Who to Buy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目标客户</a:t>
          </a:r>
          <a:endParaRPr lang="en-US" sz="3200" kern="1200" dirty="0"/>
        </a:p>
      </dsp:txBody>
      <dsp:txXfrm>
        <a:off x="3058648" y="0"/>
        <a:ext cx="2844236" cy="1357995"/>
      </dsp:txXfrm>
    </dsp:sp>
    <dsp:sp modelId="{42F8D6E1-F907-4427-A0A2-8B6DAFB873DD}">
      <dsp:nvSpPr>
        <dsp:cNvPr id="0" name=""/>
        <dsp:cNvSpPr/>
      </dsp:nvSpPr>
      <dsp:spPr>
        <a:xfrm>
          <a:off x="3343072" y="1359321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Customers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个人用户</a:t>
          </a:r>
          <a:endParaRPr lang="en-US" sz="2000" kern="1200" dirty="0"/>
        </a:p>
      </dsp:txBody>
      <dsp:txXfrm>
        <a:off x="3383047" y="1399296"/>
        <a:ext cx="2195439" cy="1284897"/>
      </dsp:txXfrm>
    </dsp:sp>
    <dsp:sp modelId="{579A33C9-1A14-4241-B97F-A62A05D43AFD}">
      <dsp:nvSpPr>
        <dsp:cNvPr id="0" name=""/>
        <dsp:cNvSpPr/>
      </dsp:nvSpPr>
      <dsp:spPr>
        <a:xfrm>
          <a:off x="3343072" y="2934145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Businesses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行业公司</a:t>
          </a:r>
          <a:endParaRPr lang="en-US" sz="2000" kern="1200" dirty="0"/>
        </a:p>
      </dsp:txBody>
      <dsp:txXfrm>
        <a:off x="3383047" y="2974120"/>
        <a:ext cx="2195439" cy="1284897"/>
      </dsp:txXfrm>
    </dsp:sp>
    <dsp:sp modelId="{34D9E2FF-7365-40C2-AC8F-F0AB0346E7A7}">
      <dsp:nvSpPr>
        <dsp:cNvPr id="0" name=""/>
        <dsp:cNvSpPr/>
      </dsp:nvSpPr>
      <dsp:spPr>
        <a:xfrm>
          <a:off x="6116203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Advantage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销售优势</a:t>
          </a:r>
          <a:endParaRPr lang="en-US" sz="3200" kern="1200" dirty="0"/>
        </a:p>
      </dsp:txBody>
      <dsp:txXfrm>
        <a:off x="6116203" y="0"/>
        <a:ext cx="2844236" cy="1357995"/>
      </dsp:txXfrm>
    </dsp:sp>
    <dsp:sp modelId="{E5411F61-0A7A-41F8-A6B3-78422B5B55AB}">
      <dsp:nvSpPr>
        <dsp:cNvPr id="0" name=""/>
        <dsp:cNvSpPr/>
      </dsp:nvSpPr>
      <dsp:spPr>
        <a:xfrm>
          <a:off x="6400626" y="1359321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Easiest</a:t>
          </a:r>
          <a:r>
            <a:rPr lang="zh-CN" altLang="en-US" sz="2000" kern="1200" dirty="0" smtClean="0"/>
            <a:t> </a:t>
          </a:r>
          <a:r>
            <a:rPr lang="en-US" altLang="zh-CN" sz="2000" kern="1200" dirty="0" smtClean="0"/>
            <a:t>modeling method</a:t>
          </a:r>
          <a:endParaRPr lang="en-U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最简易建模方法</a:t>
          </a:r>
          <a:endParaRPr lang="en-US" sz="2000" kern="1200" dirty="0"/>
        </a:p>
      </dsp:txBody>
      <dsp:txXfrm>
        <a:off x="6440601" y="1399296"/>
        <a:ext cx="2195439" cy="1284897"/>
      </dsp:txXfrm>
    </dsp:sp>
    <dsp:sp modelId="{82C7D81A-3618-43EE-8E0A-F06804FD8A84}">
      <dsp:nvSpPr>
        <dsp:cNvPr id="0" name=""/>
        <dsp:cNvSpPr/>
      </dsp:nvSpPr>
      <dsp:spPr>
        <a:xfrm>
          <a:off x="6400626" y="2934145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Lower cost of </a:t>
          </a:r>
          <a:r>
            <a:rPr lang="en-US" altLang="zh-CN" sz="2000" kern="1200" dirty="0" smtClean="0"/>
            <a:t>development</a:t>
          </a:r>
          <a:endParaRPr lang="en-U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降低开发成本</a:t>
          </a:r>
          <a:endParaRPr lang="en-US" sz="2000" kern="1200" dirty="0"/>
        </a:p>
      </dsp:txBody>
      <dsp:txXfrm>
        <a:off x="6440601" y="2974120"/>
        <a:ext cx="2195439" cy="1284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0FB90-CEFB-4F02-B49D-BD8049F072D9}">
      <dsp:nvSpPr>
        <dsp:cNvPr id="0" name=""/>
        <dsp:cNvSpPr/>
      </dsp:nvSpPr>
      <dsp:spPr>
        <a:xfrm>
          <a:off x="1093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How to Sell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销售模式</a:t>
          </a:r>
          <a:endParaRPr lang="en-US" sz="3200" kern="1200" dirty="0"/>
        </a:p>
      </dsp:txBody>
      <dsp:txXfrm>
        <a:off x="1093" y="0"/>
        <a:ext cx="2844236" cy="1357995"/>
      </dsp:txXfrm>
    </dsp:sp>
    <dsp:sp modelId="{E5759A2C-696D-446B-8AD7-D31768A69AC7}">
      <dsp:nvSpPr>
        <dsp:cNvPr id="0" name=""/>
        <dsp:cNvSpPr/>
      </dsp:nvSpPr>
      <dsp:spPr>
        <a:xfrm>
          <a:off x="285517" y="1358382"/>
          <a:ext cx="2275389" cy="8893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Training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培训</a:t>
          </a:r>
          <a:endParaRPr lang="en-US" altLang="zh-CN" sz="1600" kern="1200" dirty="0" smtClean="0"/>
        </a:p>
      </dsp:txBody>
      <dsp:txXfrm>
        <a:off x="311564" y="1384429"/>
        <a:ext cx="2223295" cy="837211"/>
      </dsp:txXfrm>
    </dsp:sp>
    <dsp:sp modelId="{81F19660-168E-4A8B-92B1-47E9109F1BB0}">
      <dsp:nvSpPr>
        <dsp:cNvPr id="0" name=""/>
        <dsp:cNvSpPr/>
      </dsp:nvSpPr>
      <dsp:spPr>
        <a:xfrm>
          <a:off x="285517" y="2384504"/>
          <a:ext cx="2275389" cy="8893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3D modeling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 slicing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3D </a:t>
          </a:r>
          <a:r>
            <a:rPr lang="zh-CN" altLang="en-US" sz="1600" kern="1200" dirty="0" smtClean="0"/>
            <a:t>建模处理</a:t>
          </a:r>
          <a:endParaRPr lang="en-US" altLang="zh-CN" sz="1600" kern="1200" dirty="0" smtClean="0"/>
        </a:p>
      </dsp:txBody>
      <dsp:txXfrm>
        <a:off x="311564" y="2410551"/>
        <a:ext cx="2223295" cy="837211"/>
      </dsp:txXfrm>
    </dsp:sp>
    <dsp:sp modelId="{AFF3A959-21DA-45B6-A024-EB3B4FB416C5}">
      <dsp:nvSpPr>
        <dsp:cNvPr id="0" name=""/>
        <dsp:cNvSpPr/>
      </dsp:nvSpPr>
      <dsp:spPr>
        <a:xfrm>
          <a:off x="285517" y="3410626"/>
          <a:ext cx="2275389" cy="8893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Outsourcing Services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服务外包</a:t>
          </a:r>
          <a:endParaRPr lang="en-US" sz="1600" kern="1200" dirty="0" smtClean="0"/>
        </a:p>
      </dsp:txBody>
      <dsp:txXfrm>
        <a:off x="311564" y="3436673"/>
        <a:ext cx="2223295" cy="837211"/>
      </dsp:txXfrm>
    </dsp:sp>
    <dsp:sp modelId="{EF489DA2-75AC-4B6F-80E7-0818CB4DB90D}">
      <dsp:nvSpPr>
        <dsp:cNvPr id="0" name=""/>
        <dsp:cNvSpPr/>
      </dsp:nvSpPr>
      <dsp:spPr>
        <a:xfrm>
          <a:off x="3058648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Who to Buy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目标客户</a:t>
          </a:r>
          <a:endParaRPr lang="en-US" sz="3200" kern="1200" dirty="0"/>
        </a:p>
      </dsp:txBody>
      <dsp:txXfrm>
        <a:off x="3058648" y="0"/>
        <a:ext cx="2844236" cy="1357995"/>
      </dsp:txXfrm>
    </dsp:sp>
    <dsp:sp modelId="{42F8D6E1-F907-4427-A0A2-8B6DAFB873DD}">
      <dsp:nvSpPr>
        <dsp:cNvPr id="0" name=""/>
        <dsp:cNvSpPr/>
      </dsp:nvSpPr>
      <dsp:spPr>
        <a:xfrm>
          <a:off x="3343072" y="1359321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Customers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个人用户</a:t>
          </a:r>
          <a:endParaRPr lang="en-US" sz="1600" kern="1200" dirty="0"/>
        </a:p>
      </dsp:txBody>
      <dsp:txXfrm>
        <a:off x="3383047" y="1399296"/>
        <a:ext cx="2195439" cy="1284897"/>
      </dsp:txXfrm>
    </dsp:sp>
    <dsp:sp modelId="{579A33C9-1A14-4241-B97F-A62A05D43AFD}">
      <dsp:nvSpPr>
        <dsp:cNvPr id="0" name=""/>
        <dsp:cNvSpPr/>
      </dsp:nvSpPr>
      <dsp:spPr>
        <a:xfrm>
          <a:off x="3343072" y="2934145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Businesses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行业公司</a:t>
          </a:r>
          <a:endParaRPr lang="en-US" sz="1600" kern="1200" dirty="0"/>
        </a:p>
      </dsp:txBody>
      <dsp:txXfrm>
        <a:off x="3383047" y="2974120"/>
        <a:ext cx="2195439" cy="1284897"/>
      </dsp:txXfrm>
    </dsp:sp>
    <dsp:sp modelId="{34D9E2FF-7365-40C2-AC8F-F0AB0346E7A7}">
      <dsp:nvSpPr>
        <dsp:cNvPr id="0" name=""/>
        <dsp:cNvSpPr/>
      </dsp:nvSpPr>
      <dsp:spPr>
        <a:xfrm>
          <a:off x="6116203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Advantage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销售优势</a:t>
          </a:r>
          <a:endParaRPr lang="en-US" sz="3200" kern="1200" dirty="0"/>
        </a:p>
      </dsp:txBody>
      <dsp:txXfrm>
        <a:off x="6116203" y="0"/>
        <a:ext cx="2844236" cy="1357995"/>
      </dsp:txXfrm>
    </dsp:sp>
    <dsp:sp modelId="{E5411F61-0A7A-41F8-A6B3-78422B5B55AB}">
      <dsp:nvSpPr>
        <dsp:cNvPr id="0" name=""/>
        <dsp:cNvSpPr/>
      </dsp:nvSpPr>
      <dsp:spPr>
        <a:xfrm>
          <a:off x="6400626" y="1359321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User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Base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用户基础</a:t>
          </a:r>
          <a:endParaRPr lang="en-US" sz="1600" kern="1200" dirty="0"/>
        </a:p>
      </dsp:txBody>
      <dsp:txXfrm>
        <a:off x="6440601" y="1399296"/>
        <a:ext cx="2195439" cy="1284897"/>
      </dsp:txXfrm>
    </dsp:sp>
    <dsp:sp modelId="{82C7D81A-3618-43EE-8E0A-F06804FD8A84}">
      <dsp:nvSpPr>
        <dsp:cNvPr id="0" name=""/>
        <dsp:cNvSpPr/>
      </dsp:nvSpPr>
      <dsp:spPr>
        <a:xfrm>
          <a:off x="6400626" y="2934145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Technology know-how</a:t>
          </a: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专业技术知识</a:t>
          </a:r>
          <a:endParaRPr lang="en-US" sz="1600" kern="1200" dirty="0"/>
        </a:p>
      </dsp:txBody>
      <dsp:txXfrm>
        <a:off x="6440601" y="2974120"/>
        <a:ext cx="2195439" cy="12848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0FB90-CEFB-4F02-B49D-BD8049F072D9}">
      <dsp:nvSpPr>
        <dsp:cNvPr id="0" name=""/>
        <dsp:cNvSpPr/>
      </dsp:nvSpPr>
      <dsp:spPr>
        <a:xfrm>
          <a:off x="1093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How to Sell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销售模式</a:t>
          </a:r>
          <a:endParaRPr lang="en-US" sz="3200" kern="1200" dirty="0"/>
        </a:p>
      </dsp:txBody>
      <dsp:txXfrm>
        <a:off x="1093" y="0"/>
        <a:ext cx="2844236" cy="1357995"/>
      </dsp:txXfrm>
    </dsp:sp>
    <dsp:sp modelId="{81F19660-168E-4A8B-92B1-47E9109F1BB0}">
      <dsp:nvSpPr>
        <dsp:cNvPr id="0" name=""/>
        <dsp:cNvSpPr/>
      </dsp:nvSpPr>
      <dsp:spPr>
        <a:xfrm>
          <a:off x="285517" y="1359321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3D printer &amp; materials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3D </a:t>
          </a:r>
          <a:r>
            <a:rPr lang="zh-CN" altLang="en-US" sz="1900" kern="1200" dirty="0" smtClean="0"/>
            <a:t>打印机和材料</a:t>
          </a:r>
          <a:endParaRPr lang="en-US" altLang="zh-CN" sz="1900" kern="1200" dirty="0" smtClean="0"/>
        </a:p>
      </dsp:txBody>
      <dsp:txXfrm>
        <a:off x="325492" y="1399296"/>
        <a:ext cx="2195439" cy="1284897"/>
      </dsp:txXfrm>
    </dsp:sp>
    <dsp:sp modelId="{AFF3A959-21DA-45B6-A024-EB3B4FB416C5}">
      <dsp:nvSpPr>
        <dsp:cNvPr id="0" name=""/>
        <dsp:cNvSpPr/>
      </dsp:nvSpPr>
      <dsp:spPr>
        <a:xfrm>
          <a:off x="285517" y="2934145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3D scanner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3D</a:t>
          </a:r>
          <a:r>
            <a:rPr lang="zh-CN" altLang="en-US" sz="1900" kern="1200" dirty="0" smtClean="0"/>
            <a:t> 扫描设备</a:t>
          </a:r>
          <a:endParaRPr lang="en-US" sz="1900" kern="1200" dirty="0" smtClean="0"/>
        </a:p>
      </dsp:txBody>
      <dsp:txXfrm>
        <a:off x="325492" y="2974120"/>
        <a:ext cx="2195439" cy="1284897"/>
      </dsp:txXfrm>
    </dsp:sp>
    <dsp:sp modelId="{EF489DA2-75AC-4B6F-80E7-0818CB4DB90D}">
      <dsp:nvSpPr>
        <dsp:cNvPr id="0" name=""/>
        <dsp:cNvSpPr/>
      </dsp:nvSpPr>
      <dsp:spPr>
        <a:xfrm>
          <a:off x="3058648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Who to Buy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目标客户</a:t>
          </a:r>
          <a:endParaRPr lang="en-US" sz="3200" kern="1200" dirty="0"/>
        </a:p>
      </dsp:txBody>
      <dsp:txXfrm>
        <a:off x="3058648" y="0"/>
        <a:ext cx="2844236" cy="1357995"/>
      </dsp:txXfrm>
    </dsp:sp>
    <dsp:sp modelId="{42F8D6E1-F907-4427-A0A2-8B6DAFB873DD}">
      <dsp:nvSpPr>
        <dsp:cNvPr id="0" name=""/>
        <dsp:cNvSpPr/>
      </dsp:nvSpPr>
      <dsp:spPr>
        <a:xfrm>
          <a:off x="3343072" y="1359321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Customers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个人用户</a:t>
          </a:r>
          <a:endParaRPr lang="en-US" sz="1900" kern="1200" dirty="0"/>
        </a:p>
      </dsp:txBody>
      <dsp:txXfrm>
        <a:off x="3383047" y="1399296"/>
        <a:ext cx="2195439" cy="1284897"/>
      </dsp:txXfrm>
    </dsp:sp>
    <dsp:sp modelId="{579A33C9-1A14-4241-B97F-A62A05D43AFD}">
      <dsp:nvSpPr>
        <dsp:cNvPr id="0" name=""/>
        <dsp:cNvSpPr/>
      </dsp:nvSpPr>
      <dsp:spPr>
        <a:xfrm>
          <a:off x="3343072" y="2934145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Businesses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行业公司</a:t>
          </a:r>
          <a:endParaRPr lang="en-US" sz="1900" kern="1200" dirty="0"/>
        </a:p>
      </dsp:txBody>
      <dsp:txXfrm>
        <a:off x="3383047" y="2974120"/>
        <a:ext cx="2195439" cy="1284897"/>
      </dsp:txXfrm>
    </dsp:sp>
    <dsp:sp modelId="{34D9E2FF-7365-40C2-AC8F-F0AB0346E7A7}">
      <dsp:nvSpPr>
        <dsp:cNvPr id="0" name=""/>
        <dsp:cNvSpPr/>
      </dsp:nvSpPr>
      <dsp:spPr>
        <a:xfrm>
          <a:off x="6116203" y="0"/>
          <a:ext cx="2844236" cy="45266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Advantage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销售优势</a:t>
          </a:r>
          <a:endParaRPr lang="en-US" sz="3200" kern="1200" dirty="0"/>
        </a:p>
      </dsp:txBody>
      <dsp:txXfrm>
        <a:off x="6116203" y="0"/>
        <a:ext cx="2844236" cy="1357995"/>
      </dsp:txXfrm>
    </dsp:sp>
    <dsp:sp modelId="{E5411F61-0A7A-41F8-A6B3-78422B5B55AB}">
      <dsp:nvSpPr>
        <dsp:cNvPr id="0" name=""/>
        <dsp:cNvSpPr/>
      </dsp:nvSpPr>
      <dsp:spPr>
        <a:xfrm>
          <a:off x="6400626" y="1359321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User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Base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用户基础</a:t>
          </a:r>
          <a:endParaRPr lang="en-US" sz="1900" kern="1200" dirty="0"/>
        </a:p>
      </dsp:txBody>
      <dsp:txXfrm>
        <a:off x="6440601" y="1399296"/>
        <a:ext cx="2195439" cy="1284897"/>
      </dsp:txXfrm>
    </dsp:sp>
    <dsp:sp modelId="{82C7D81A-3618-43EE-8E0A-F06804FD8A84}">
      <dsp:nvSpPr>
        <dsp:cNvPr id="0" name=""/>
        <dsp:cNvSpPr/>
      </dsp:nvSpPr>
      <dsp:spPr>
        <a:xfrm>
          <a:off x="6400626" y="2934145"/>
          <a:ext cx="2275389" cy="1364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Up Stream Design foundation</a:t>
          </a:r>
          <a:endParaRPr lang="en-US" sz="1900" kern="1200" dirty="0" smtClean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掌握上游设计</a:t>
          </a:r>
          <a:endParaRPr lang="en-US" sz="1900" kern="1200" dirty="0"/>
        </a:p>
      </dsp:txBody>
      <dsp:txXfrm>
        <a:off x="6440601" y="2974120"/>
        <a:ext cx="2195439" cy="12848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6F415-E155-43F4-8C5F-DC5591D19253}">
      <dsp:nvSpPr>
        <dsp:cNvPr id="0" name=""/>
        <dsp:cNvSpPr/>
      </dsp:nvSpPr>
      <dsp:spPr>
        <a:xfrm>
          <a:off x="4023720" y="216"/>
          <a:ext cx="6028215" cy="8999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Basic software is free to use</a:t>
          </a:r>
          <a:r>
            <a:rPr lang="zh-CN" altLang="en-US" sz="1100" kern="1200" dirty="0" smtClean="0"/>
            <a:t>基础软件免费使用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 version $19.99 / month (limited to print 10 models)</a:t>
          </a:r>
          <a:r>
            <a:rPr lang="zh-CN" altLang="en-US" sz="1100" kern="1200" dirty="0" smtClean="0"/>
            <a:t>专业版</a:t>
          </a:r>
          <a:r>
            <a:rPr lang="en-US" altLang="zh-CN" sz="1100" kern="1200" dirty="0" smtClean="0"/>
            <a:t>19.99</a:t>
          </a:r>
          <a:r>
            <a:rPr lang="zh-CN" altLang="en-US" sz="1100" kern="1200" dirty="0" smtClean="0"/>
            <a:t>美金每月，限制打印</a:t>
          </a:r>
          <a:r>
            <a:rPr lang="en-US" altLang="zh-CN" sz="1100" kern="1200" dirty="0" smtClean="0"/>
            <a:t>10</a:t>
          </a:r>
          <a:r>
            <a:rPr lang="zh-CN" altLang="en-US" sz="1100" kern="1200" dirty="0" smtClean="0"/>
            <a:t>个模型</a:t>
          </a:r>
          <a:endParaRPr lang="en-US" sz="1100" kern="1200" dirty="0" smtClean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 Plus version  $49.99 / month (unlimited)</a:t>
          </a:r>
          <a:r>
            <a:rPr lang="zh-CN" altLang="en-US" sz="1100" kern="1200" dirty="0" smtClean="0"/>
            <a:t>专业加强版</a:t>
          </a:r>
          <a:r>
            <a:rPr lang="en-US" altLang="zh-CN" sz="1100" kern="1200" dirty="0" smtClean="0"/>
            <a:t>49.99</a:t>
          </a:r>
          <a:r>
            <a:rPr lang="zh-CN" altLang="en-US" sz="1100" kern="1200" dirty="0" smtClean="0"/>
            <a:t>美金每月，无限次使用</a:t>
          </a:r>
          <a:endParaRPr lang="en-US" sz="1100" kern="1200" dirty="0" smtClean="0"/>
        </a:p>
      </dsp:txBody>
      <dsp:txXfrm>
        <a:off x="4023720" y="112710"/>
        <a:ext cx="5690732" cy="674966"/>
      </dsp:txXfrm>
    </dsp:sp>
    <dsp:sp modelId="{79C4BA28-6324-49E6-B808-1AF7DC69E0E8}">
      <dsp:nvSpPr>
        <dsp:cNvPr id="0" name=""/>
        <dsp:cNvSpPr/>
      </dsp:nvSpPr>
      <dsp:spPr>
        <a:xfrm>
          <a:off x="4910" y="134758"/>
          <a:ext cx="4018810" cy="630870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End User Subscription</a:t>
          </a:r>
          <a:r>
            <a:rPr lang="en-US" sz="1400" kern="1200" dirty="0" smtClean="0"/>
            <a:t> Pricing Model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用户认购</a:t>
          </a:r>
          <a:endParaRPr lang="en-US" sz="1400" kern="1200" dirty="0"/>
        </a:p>
      </dsp:txBody>
      <dsp:txXfrm>
        <a:off x="35707" y="165555"/>
        <a:ext cx="3957216" cy="569276"/>
      </dsp:txXfrm>
    </dsp:sp>
    <dsp:sp modelId="{8B32DF88-4E58-4C64-95CC-2ECC64154B53}">
      <dsp:nvSpPr>
        <dsp:cNvPr id="0" name=""/>
        <dsp:cNvSpPr/>
      </dsp:nvSpPr>
      <dsp:spPr>
        <a:xfrm>
          <a:off x="4023720" y="963258"/>
          <a:ext cx="6028215" cy="141156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Silver: $200 per user for 12 months &lt; 500 users annually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/>
            <a:t>银级：每年</a:t>
          </a:r>
          <a:r>
            <a:rPr lang="en-US" altLang="zh-CN" sz="1000" kern="1200" dirty="0" smtClean="0"/>
            <a:t>200</a:t>
          </a:r>
          <a:r>
            <a:rPr lang="zh-CN" altLang="en-US" sz="1000" kern="1200" dirty="0" smtClean="0"/>
            <a:t>美金每个用户（小于</a:t>
          </a:r>
          <a:r>
            <a:rPr lang="en-US" altLang="zh-CN" sz="1000" kern="1200" dirty="0" smtClean="0"/>
            <a:t>500</a:t>
          </a:r>
          <a:r>
            <a:rPr lang="zh-CN" altLang="en-US" sz="1000" kern="1200" dirty="0" smtClean="0"/>
            <a:t>个用户）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Gold: $180 per user for 12 months between 500 and 1000 users annually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/>
            <a:t>金级：每年</a:t>
          </a:r>
          <a:r>
            <a:rPr lang="en-US" altLang="zh-CN" sz="1000" kern="1200" dirty="0" smtClean="0"/>
            <a:t>180</a:t>
          </a:r>
          <a:r>
            <a:rPr lang="zh-CN" altLang="en-US" sz="1000" kern="1200" dirty="0" smtClean="0"/>
            <a:t>美金每个用户（</a:t>
          </a:r>
          <a:r>
            <a:rPr lang="en-US" altLang="zh-CN" sz="1000" kern="1200" dirty="0" smtClean="0"/>
            <a:t>500-1000</a:t>
          </a:r>
          <a:r>
            <a:rPr lang="zh-CN" altLang="en-US" sz="1000" kern="1200" dirty="0" smtClean="0"/>
            <a:t>个用户）</a:t>
          </a:r>
          <a:endParaRPr lang="en-US" sz="1000" kern="1200" dirty="0" smtClean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Platinum: $150 per user for 12 months &gt; 1000 users annually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/>
            <a:t>白金级：每年</a:t>
          </a:r>
          <a:r>
            <a:rPr lang="en-US" altLang="zh-CN" sz="1000" kern="1200" dirty="0" smtClean="0"/>
            <a:t>150</a:t>
          </a:r>
          <a:r>
            <a:rPr lang="zh-CN" altLang="en-US" sz="1000" kern="1200" dirty="0" smtClean="0"/>
            <a:t>美金每个用户（大于</a:t>
          </a:r>
          <a:r>
            <a:rPr lang="en-US" altLang="zh-CN" sz="1000" kern="1200" dirty="0" smtClean="0"/>
            <a:t>1000</a:t>
          </a:r>
          <a:r>
            <a:rPr lang="zh-CN" altLang="en-US" sz="1000" kern="1200" dirty="0" smtClean="0"/>
            <a:t>个用户）</a:t>
          </a:r>
          <a:endParaRPr lang="en-US" sz="1000" kern="1200" dirty="0" smtClean="0"/>
        </a:p>
      </dsp:txBody>
      <dsp:txXfrm>
        <a:off x="4023720" y="1139704"/>
        <a:ext cx="5498878" cy="1058673"/>
      </dsp:txXfrm>
    </dsp:sp>
    <dsp:sp modelId="{CC877130-4D48-4D29-BC24-86383E4054AD}">
      <dsp:nvSpPr>
        <dsp:cNvPr id="0" name=""/>
        <dsp:cNvSpPr/>
      </dsp:nvSpPr>
      <dsp:spPr>
        <a:xfrm>
          <a:off x="4910" y="1353605"/>
          <a:ext cx="4018810" cy="630870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Partner Program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(3D printer manufacturers / resellers)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伙伴计划（</a:t>
          </a:r>
          <a:r>
            <a:rPr lang="en-US" altLang="zh-CN" sz="1200" b="1" kern="1200" dirty="0" smtClean="0"/>
            <a:t>3D</a:t>
          </a:r>
          <a:r>
            <a:rPr lang="zh-CN" altLang="en-US" sz="1200" b="1" kern="1200" dirty="0" smtClean="0"/>
            <a:t>打印厂商</a:t>
          </a:r>
          <a:r>
            <a:rPr lang="en-US" altLang="zh-CN" sz="1200" b="1" kern="1200" dirty="0" smtClean="0"/>
            <a:t>/</a:t>
          </a:r>
          <a:r>
            <a:rPr lang="zh-CN" altLang="en-US" sz="1200" b="1" kern="1200" dirty="0" smtClean="0"/>
            <a:t>代理）</a:t>
          </a:r>
          <a:r>
            <a:rPr lang="en-US" sz="1200" b="1" kern="1200" dirty="0" smtClean="0"/>
            <a:t> </a:t>
          </a:r>
          <a:endParaRPr lang="en-US" sz="1200" kern="1200" dirty="0"/>
        </a:p>
      </dsp:txBody>
      <dsp:txXfrm>
        <a:off x="35707" y="1384402"/>
        <a:ext cx="3957216" cy="5692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6F415-E155-43F4-8C5F-DC5591D19253}">
      <dsp:nvSpPr>
        <dsp:cNvPr id="0" name=""/>
        <dsp:cNvSpPr/>
      </dsp:nvSpPr>
      <dsp:spPr>
        <a:xfrm>
          <a:off x="4023721" y="955"/>
          <a:ext cx="6028216" cy="97655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10% of sale price</a:t>
          </a:r>
          <a:r>
            <a:rPr lang="zh-CN" altLang="en-US" sz="1600" kern="1200" dirty="0" smtClean="0"/>
            <a:t>售价的</a:t>
          </a:r>
          <a:r>
            <a:rPr lang="en-US" altLang="zh-CN" sz="1600" kern="1200" dirty="0" smtClean="0"/>
            <a:t>10%</a:t>
          </a:r>
          <a:endParaRPr lang="en-US" sz="1600" kern="1200" dirty="0"/>
        </a:p>
      </dsp:txBody>
      <dsp:txXfrm>
        <a:off x="4023721" y="123024"/>
        <a:ext cx="5662009" cy="732415"/>
      </dsp:txXfrm>
    </dsp:sp>
    <dsp:sp modelId="{79C4BA28-6324-49E6-B808-1AF7DC69E0E8}">
      <dsp:nvSpPr>
        <dsp:cNvPr id="0" name=""/>
        <dsp:cNvSpPr/>
      </dsp:nvSpPr>
      <dsp:spPr>
        <a:xfrm>
          <a:off x="4910" y="477"/>
          <a:ext cx="4018810" cy="97751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Market Place for designers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(models and filters)</a:t>
          </a:r>
          <a:r>
            <a:rPr lang="zh-CN" altLang="en-US" sz="1800" b="0" kern="1200" dirty="0" smtClean="0"/>
            <a:t>设计师</a:t>
          </a:r>
          <a:endParaRPr lang="en-US" sz="1800" b="0" kern="1200" dirty="0"/>
        </a:p>
      </dsp:txBody>
      <dsp:txXfrm>
        <a:off x="52628" y="48195"/>
        <a:ext cx="3923374" cy="8820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0C2CF-16C1-4EB4-A332-B5AFD10A79C8}">
      <dsp:nvSpPr>
        <dsp:cNvPr id="0" name=""/>
        <dsp:cNvSpPr/>
      </dsp:nvSpPr>
      <dsp:spPr>
        <a:xfrm>
          <a:off x="4013818" y="726812"/>
          <a:ext cx="6020727" cy="66043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Price varies: $1.99~ $9999.99 depends on complexity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价格区间：基于复杂程度</a:t>
          </a:r>
          <a:endParaRPr lang="en-US" sz="1400" kern="1200" dirty="0"/>
        </a:p>
      </dsp:txBody>
      <dsp:txXfrm>
        <a:off x="4013818" y="809366"/>
        <a:ext cx="5773066" cy="495322"/>
      </dsp:txXfrm>
    </dsp:sp>
    <dsp:sp modelId="{400ADEAD-C7EF-4D90-8F75-676EACBBFEC2}">
      <dsp:nvSpPr>
        <dsp:cNvPr id="0" name=""/>
        <dsp:cNvSpPr/>
      </dsp:nvSpPr>
      <dsp:spPr>
        <a:xfrm>
          <a:off x="0" y="697465"/>
          <a:ext cx="4013818" cy="660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3D Filters</a:t>
          </a:r>
          <a:r>
            <a:rPr lang="zh-CN" altLang="en-US" sz="2400" b="1" kern="1200" dirty="0" smtClean="0"/>
            <a:t>  </a:t>
          </a:r>
          <a:r>
            <a:rPr lang="en-US" altLang="zh-CN" sz="2400" b="1" kern="1200" dirty="0" smtClean="0"/>
            <a:t>3D</a:t>
          </a:r>
          <a:r>
            <a:rPr lang="zh-CN" altLang="en-US" sz="2400" b="1" kern="1200" dirty="0" smtClean="0"/>
            <a:t>滤镜</a:t>
          </a:r>
          <a:endParaRPr lang="en-US" sz="2400" kern="1200" dirty="0"/>
        </a:p>
      </dsp:txBody>
      <dsp:txXfrm>
        <a:off x="32240" y="729705"/>
        <a:ext cx="3949338" cy="595950"/>
      </dsp:txXfrm>
    </dsp:sp>
    <dsp:sp modelId="{94A4E482-7A46-4B87-8FEF-AFEA7DE2AF1B}">
      <dsp:nvSpPr>
        <dsp:cNvPr id="0" name=""/>
        <dsp:cNvSpPr/>
      </dsp:nvSpPr>
      <dsp:spPr>
        <a:xfrm>
          <a:off x="4003783" y="5221"/>
          <a:ext cx="6020727" cy="66043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Price varies: $0.99 ~ $9999.99 depends on model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价格区间：</a:t>
          </a:r>
          <a:r>
            <a:rPr lang="en-US" sz="1400" kern="1200" dirty="0" smtClean="0"/>
            <a:t> </a:t>
          </a:r>
          <a:r>
            <a:rPr lang="zh-CN" altLang="en-US" sz="1400" kern="1200" dirty="0" smtClean="0"/>
            <a:t>基于模型种类</a:t>
          </a:r>
          <a:endParaRPr lang="en-US" sz="1400" kern="1200" dirty="0"/>
        </a:p>
      </dsp:txBody>
      <dsp:txXfrm>
        <a:off x="4003783" y="87775"/>
        <a:ext cx="5773066" cy="495322"/>
      </dsp:txXfrm>
    </dsp:sp>
    <dsp:sp modelId="{BB1815BA-85A6-48B8-81B5-C1B0D48AE023}">
      <dsp:nvSpPr>
        <dsp:cNvPr id="0" name=""/>
        <dsp:cNvSpPr/>
      </dsp:nvSpPr>
      <dsp:spPr>
        <a:xfrm>
          <a:off x="0" y="5221"/>
          <a:ext cx="4013818" cy="660430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3D Models</a:t>
          </a:r>
          <a:r>
            <a:rPr lang="zh-CN" altLang="en-US" sz="2400" b="1" kern="1200" dirty="0" smtClean="0"/>
            <a:t>模型</a:t>
          </a:r>
          <a:endParaRPr lang="en-US" sz="3600" b="1" kern="1200" dirty="0"/>
        </a:p>
      </dsp:txBody>
      <dsp:txXfrm>
        <a:off x="32240" y="37461"/>
        <a:ext cx="3949338" cy="595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0.34555</cdr:x>
      <cdr:y>0.87782</cdr:y>
    </cdr:from>
    <cdr:to>
      <cdr:x>0.43646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475703" y="3451788"/>
          <a:ext cx="914400" cy="4804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  <a:pPr/>
              <a:t>8/29/2017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4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85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54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33400" y="723900"/>
            <a:ext cx="11123930" cy="5204460"/>
            <a:chOff x="840" y="1140"/>
            <a:chExt cx="17518" cy="819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" y="1140"/>
              <a:ext cx="17519" cy="819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1483" y="1660"/>
              <a:ext cx="16875" cy="76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9" descr="Untitled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515" y="1054100"/>
            <a:ext cx="202501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2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17-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cxnSp>
        <p:nvCxnSpPr>
          <p:cNvPr id="3" name="Straight Connector 12"/>
          <p:cNvCxnSpPr/>
          <p:nvPr userDrawn="1"/>
        </p:nvCxnSpPr>
        <p:spPr>
          <a:xfrm flipV="1">
            <a:off x="2143540" y="1207975"/>
            <a:ext cx="2808" cy="55771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3"/>
          <p:cNvCxnSpPr/>
          <p:nvPr userDrawn="1"/>
        </p:nvCxnSpPr>
        <p:spPr>
          <a:xfrm flipV="1">
            <a:off x="6130546" y="1207978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/>
          <p:cNvCxnSpPr/>
          <p:nvPr userDrawn="1"/>
        </p:nvCxnSpPr>
        <p:spPr>
          <a:xfrm flipH="1" flipV="1">
            <a:off x="156154" y="1229791"/>
            <a:ext cx="1" cy="55466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/>
          <p:nvPr userDrawn="1"/>
        </p:nvSpPr>
        <p:spPr>
          <a:xfrm>
            <a:off x="918096" y="1270786"/>
            <a:ext cx="11132850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CA" sz="1598" b="1" dirty="0">
                <a:solidFill>
                  <a:prstClr val="black"/>
                </a:solidFill>
                <a:latin typeface="Arial" pitchFamily="34" charset="0"/>
              </a:rPr>
              <a:t>2017                                            2018                                                             2019                                            Future </a:t>
            </a:r>
          </a:p>
        </p:txBody>
      </p:sp>
      <p:cxnSp>
        <p:nvCxnSpPr>
          <p:cNvPr id="7" name="Straight Connector 14"/>
          <p:cNvCxnSpPr/>
          <p:nvPr userDrawn="1"/>
        </p:nvCxnSpPr>
        <p:spPr>
          <a:xfrm flipH="1" flipV="1">
            <a:off x="12051269" y="1229791"/>
            <a:ext cx="16725" cy="55374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 userDrawn="1"/>
        </p:nvCxnSpPr>
        <p:spPr bwMode="auto">
          <a:xfrm>
            <a:off x="114718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8"/>
          <p:cNvCxnSpPr/>
          <p:nvPr userDrawn="1"/>
        </p:nvCxnSpPr>
        <p:spPr bwMode="auto">
          <a:xfrm>
            <a:off x="213820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/>
          <p:nvPr userDrawn="1"/>
        </p:nvCxnSpPr>
        <p:spPr bwMode="auto">
          <a:xfrm>
            <a:off x="312923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 userDrawn="1"/>
        </p:nvCxnSpPr>
        <p:spPr bwMode="auto">
          <a:xfrm>
            <a:off x="511409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 userDrawn="1"/>
        </p:nvCxnSpPr>
        <p:spPr bwMode="auto">
          <a:xfrm>
            <a:off x="610511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onnecteur droit 12"/>
          <p:cNvCxnSpPr/>
          <p:nvPr userDrawn="1"/>
        </p:nvCxnSpPr>
        <p:spPr bwMode="auto">
          <a:xfrm>
            <a:off x="7096142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onnecteur droit 13"/>
          <p:cNvCxnSpPr/>
          <p:nvPr userDrawn="1"/>
        </p:nvCxnSpPr>
        <p:spPr bwMode="auto">
          <a:xfrm>
            <a:off x="907819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 userDrawn="1"/>
        </p:nvCxnSpPr>
        <p:spPr bwMode="auto">
          <a:xfrm>
            <a:off x="1006922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 userDrawn="1"/>
        </p:nvCxnSpPr>
        <p:spPr bwMode="auto">
          <a:xfrm>
            <a:off x="1106024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Connecteur droit 30"/>
          <p:cNvCxnSpPr/>
          <p:nvPr userDrawn="1"/>
        </p:nvCxnSpPr>
        <p:spPr bwMode="auto">
          <a:xfrm>
            <a:off x="156154" y="1649329"/>
            <a:ext cx="11903479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0"/>
          <p:cNvCxnSpPr/>
          <p:nvPr userDrawn="1"/>
        </p:nvCxnSpPr>
        <p:spPr bwMode="auto">
          <a:xfrm>
            <a:off x="4134376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3"/>
          <p:cNvCxnSpPr/>
          <p:nvPr userDrawn="1"/>
        </p:nvCxnSpPr>
        <p:spPr>
          <a:xfrm flipV="1">
            <a:off x="10110599" y="1207975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3"/>
          <p:cNvCxnSpPr/>
          <p:nvPr userDrawn="1"/>
        </p:nvCxnSpPr>
        <p:spPr bwMode="auto">
          <a:xfrm>
            <a:off x="8142024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84340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  <a:pPr/>
              <a:t>8/29/2017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36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99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  <a:pPr/>
              <a:t>8/29/2017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6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51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84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1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61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8483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85790B6-B271-43CB-9B42-3EE0CFF9C162}" type="datetimeFigureOut">
              <a:rPr lang="en-US" smtClean="0"/>
              <a:pPr/>
              <a:t>8/29/2017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4455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171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59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33400" y="723900"/>
            <a:ext cx="11123930" cy="5204460"/>
            <a:chOff x="840" y="1140"/>
            <a:chExt cx="17518" cy="819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" y="1140"/>
              <a:ext cx="17519" cy="819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1483" y="1660"/>
              <a:ext cx="16875" cy="76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9" descr="Untitled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515" y="1054100"/>
            <a:ext cx="202501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64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17-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cxnSp>
        <p:nvCxnSpPr>
          <p:cNvPr id="3" name="Straight Connector 12"/>
          <p:cNvCxnSpPr/>
          <p:nvPr userDrawn="1"/>
        </p:nvCxnSpPr>
        <p:spPr>
          <a:xfrm flipV="1">
            <a:off x="2143540" y="1207975"/>
            <a:ext cx="2808" cy="557712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3"/>
          <p:cNvCxnSpPr/>
          <p:nvPr userDrawn="1"/>
        </p:nvCxnSpPr>
        <p:spPr>
          <a:xfrm flipV="1">
            <a:off x="6130546" y="1207978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/>
          <p:cNvCxnSpPr/>
          <p:nvPr userDrawn="1"/>
        </p:nvCxnSpPr>
        <p:spPr>
          <a:xfrm flipH="1" flipV="1">
            <a:off x="156154" y="1229791"/>
            <a:ext cx="1" cy="554660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/>
          <p:nvPr userDrawn="1"/>
        </p:nvSpPr>
        <p:spPr>
          <a:xfrm>
            <a:off x="918096" y="1270786"/>
            <a:ext cx="11132850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CA" sz="1598" b="1" dirty="0">
                <a:solidFill>
                  <a:prstClr val="black"/>
                </a:solidFill>
                <a:latin typeface="Arial" pitchFamily="34" charset="0"/>
              </a:rPr>
              <a:t>2017                                            2018                                                             2019                                            Future </a:t>
            </a:r>
          </a:p>
        </p:txBody>
      </p:sp>
      <p:cxnSp>
        <p:nvCxnSpPr>
          <p:cNvPr id="7" name="Straight Connector 14"/>
          <p:cNvCxnSpPr/>
          <p:nvPr userDrawn="1"/>
        </p:nvCxnSpPr>
        <p:spPr>
          <a:xfrm flipH="1" flipV="1">
            <a:off x="12051269" y="1229791"/>
            <a:ext cx="16725" cy="55374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 userDrawn="1"/>
        </p:nvCxnSpPr>
        <p:spPr bwMode="auto">
          <a:xfrm>
            <a:off x="114718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8"/>
          <p:cNvCxnSpPr/>
          <p:nvPr userDrawn="1"/>
        </p:nvCxnSpPr>
        <p:spPr bwMode="auto">
          <a:xfrm>
            <a:off x="213820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9"/>
          <p:cNvCxnSpPr/>
          <p:nvPr userDrawn="1"/>
        </p:nvCxnSpPr>
        <p:spPr bwMode="auto">
          <a:xfrm>
            <a:off x="312923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Connecteur droit 10"/>
          <p:cNvCxnSpPr/>
          <p:nvPr userDrawn="1"/>
        </p:nvCxnSpPr>
        <p:spPr bwMode="auto">
          <a:xfrm>
            <a:off x="5114090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eur droit 11"/>
          <p:cNvCxnSpPr/>
          <p:nvPr userDrawn="1"/>
        </p:nvCxnSpPr>
        <p:spPr bwMode="auto">
          <a:xfrm>
            <a:off x="610511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onnecteur droit 12"/>
          <p:cNvCxnSpPr/>
          <p:nvPr userDrawn="1"/>
        </p:nvCxnSpPr>
        <p:spPr bwMode="auto">
          <a:xfrm>
            <a:off x="7096142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Connecteur droit 13"/>
          <p:cNvCxnSpPr/>
          <p:nvPr userDrawn="1"/>
        </p:nvCxnSpPr>
        <p:spPr bwMode="auto">
          <a:xfrm>
            <a:off x="9078195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 userDrawn="1"/>
        </p:nvCxnSpPr>
        <p:spPr bwMode="auto">
          <a:xfrm>
            <a:off x="10069221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 userDrawn="1"/>
        </p:nvCxnSpPr>
        <p:spPr bwMode="auto">
          <a:xfrm>
            <a:off x="11060246" y="1568833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Connecteur droit 30"/>
          <p:cNvCxnSpPr/>
          <p:nvPr userDrawn="1"/>
        </p:nvCxnSpPr>
        <p:spPr bwMode="auto">
          <a:xfrm>
            <a:off x="156154" y="1649329"/>
            <a:ext cx="11903479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10"/>
          <p:cNvCxnSpPr/>
          <p:nvPr userDrawn="1"/>
        </p:nvCxnSpPr>
        <p:spPr bwMode="auto">
          <a:xfrm>
            <a:off x="4134376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3"/>
          <p:cNvCxnSpPr/>
          <p:nvPr userDrawn="1"/>
        </p:nvCxnSpPr>
        <p:spPr>
          <a:xfrm flipV="1">
            <a:off x="10110599" y="1207975"/>
            <a:ext cx="1" cy="55592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3"/>
          <p:cNvCxnSpPr/>
          <p:nvPr userDrawn="1"/>
        </p:nvCxnSpPr>
        <p:spPr bwMode="auto">
          <a:xfrm>
            <a:off x="8142024" y="1559329"/>
            <a:ext cx="0" cy="18000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1143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/>
                </a:solidFill>
              </a:rPr>
              <a:pPr/>
              <a:t>8/29/2017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98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96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77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10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1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266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85790B6-B271-43CB-9B42-3EE0CFF9C162}" type="datetimeFigureOut">
              <a:rPr lang="en-US" smtClean="0"/>
              <a:pPr/>
              <a:t>8/29/2017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78DEF7-EC67-43C5-8DE8-64AE0C6A56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516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5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5790B6-B271-43CB-9B42-3EE0CFF9C162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8/29/2017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78DEF7-EC67-43C5-8DE8-64AE0C6A5629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60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ghtwave3d.com/chronosculpt/" TargetMode="External"/><Relationship Id="rId13" Type="http://schemas.openxmlformats.org/officeDocument/2006/relationships/hyperlink" Target="https://autodeskresearch.com/projects/dreamcatcher" TargetMode="External"/><Relationship Id="rId18" Type="http://schemas.openxmlformats.org/officeDocument/2006/relationships/hyperlink" Target="https://grabcad.com/" TargetMode="External"/><Relationship Id="rId3" Type="http://schemas.openxmlformats.org/officeDocument/2006/relationships/hyperlink" Target="http://www.materialise.com/en/software/3-matic" TargetMode="External"/><Relationship Id="rId21" Type="http://schemas.openxmlformats.org/officeDocument/2006/relationships/hyperlink" Target="http://www.meshlab.net/" TargetMode="External"/><Relationship Id="rId7" Type="http://schemas.openxmlformats.org/officeDocument/2006/relationships/hyperlink" Target="https://www.blender.org/" TargetMode="External"/><Relationship Id="rId12" Type="http://schemas.openxmlformats.org/officeDocument/2006/relationships/hyperlink" Target="http://www.geomagic.com/en/products-landing-pages/designx" TargetMode="External"/><Relationship Id="rId17" Type="http://schemas.openxmlformats.org/officeDocument/2006/relationships/hyperlink" Target="https://www.autodesk.com/products/fusion-360/overview" TargetMode="External"/><Relationship Id="rId2" Type="http://schemas.openxmlformats.org/officeDocument/2006/relationships/hyperlink" Target="https://en.wikipedia.org/wiki/Autodesk_123D" TargetMode="External"/><Relationship Id="rId16" Type="http://schemas.openxmlformats.org/officeDocument/2006/relationships/hyperlink" Target="http://www.geomagic.com/en/products/freeform-plus/overview" TargetMode="External"/><Relationship Id="rId20" Type="http://schemas.openxmlformats.org/officeDocument/2006/relationships/hyperlink" Target="https://sourceforge.net/projects/meshfix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3d-tool.com/en_free-viewer-download.htm" TargetMode="External"/><Relationship Id="rId11" Type="http://schemas.openxmlformats.org/officeDocument/2006/relationships/hyperlink" Target="https://ultimaker.com/en/products/cura-software" TargetMode="External"/><Relationship Id="rId5" Type="http://schemas.openxmlformats.org/officeDocument/2006/relationships/hyperlink" Target="https://www.tinkercad.com/" TargetMode="External"/><Relationship Id="rId15" Type="http://schemas.openxmlformats.org/officeDocument/2006/relationships/hyperlink" Target="https://www.freecadweb.org/" TargetMode="External"/><Relationship Id="rId10" Type="http://schemas.openxmlformats.org/officeDocument/2006/relationships/hyperlink" Target="https://craftunique.com/craftware/?page=craftware" TargetMode="External"/><Relationship Id="rId19" Type="http://schemas.openxmlformats.org/officeDocument/2006/relationships/hyperlink" Target="http://www.solidthinking.com/ProductOverview.aspx?item=Inspire%20Overview&amp;category=Products" TargetMode="External"/><Relationship Id="rId4" Type="http://schemas.openxmlformats.org/officeDocument/2006/relationships/hyperlink" Target="http://www.3dreshaper.com/en/" TargetMode="External"/><Relationship Id="rId9" Type="http://schemas.openxmlformats.org/officeDocument/2006/relationships/hyperlink" Target="http://www.geomagic.com/es/products/claytools/overview" TargetMode="External"/><Relationship Id="rId14" Type="http://schemas.openxmlformats.org/officeDocument/2006/relationships/hyperlink" Target="http://www.formz.com/products/formzpro.html" TargetMode="External"/><Relationship Id="rId22" Type="http://schemas.openxmlformats.org/officeDocument/2006/relationships/hyperlink" Target="http://www.meshmixer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remake.autodesk.com/about" TargetMode="External"/><Relationship Id="rId13" Type="http://schemas.openxmlformats.org/officeDocument/2006/relationships/hyperlink" Target="https://sketchfab.com/" TargetMode="External"/><Relationship Id="rId18" Type="http://schemas.openxmlformats.org/officeDocument/2006/relationships/hyperlink" Target="http://www.vtk.org/" TargetMode="External"/><Relationship Id="rId3" Type="http://schemas.openxmlformats.org/officeDocument/2006/relationships/hyperlink" Target="http://octoprint.org/" TargetMode="External"/><Relationship Id="rId7" Type="http://schemas.openxmlformats.org/officeDocument/2006/relationships/hyperlink" Target="https://www.autodesk.com/products/recap/overview" TargetMode="External"/><Relationship Id="rId12" Type="http://schemas.openxmlformats.org/officeDocument/2006/relationships/hyperlink" Target="https://www.simplify3d.com/software/" TargetMode="External"/><Relationship Id="rId17" Type="http://schemas.openxmlformats.org/officeDocument/2006/relationships/hyperlink" Target="https://wci.llnl.gov/simulation/computer-codes/visit/" TargetMode="External"/><Relationship Id="rId2" Type="http://schemas.openxmlformats.org/officeDocument/2006/relationships/hyperlink" Target="https://www.autodesk.com/products/netfabb/overview" TargetMode="External"/><Relationship Id="rId16" Type="http://schemas.openxmlformats.org/officeDocument/2006/relationships/hyperlink" Target="https://www.tinkercad.com/" TargetMode="External"/><Relationship Id="rId20" Type="http://schemas.openxmlformats.org/officeDocument/2006/relationships/hyperlink" Target="https://www.autodesk.com/products/within-medical/overview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pointclouds.org/" TargetMode="External"/><Relationship Id="rId11" Type="http://schemas.openxmlformats.org/officeDocument/2006/relationships/hyperlink" Target="http://shapeshifter.io/" TargetMode="External"/><Relationship Id="rId5" Type="http://schemas.openxmlformats.org/officeDocument/2006/relationships/hyperlink" Target="https://www.paraview.org/" TargetMode="External"/><Relationship Id="rId15" Type="http://schemas.openxmlformats.org/officeDocument/2006/relationships/hyperlink" Target="http://slic3r.org/" TargetMode="External"/><Relationship Id="rId10" Type="http://schemas.openxmlformats.org/officeDocument/2006/relationships/hyperlink" Target="http://pixologic.com/sculptris/" TargetMode="External"/><Relationship Id="rId19" Type="http://schemas.openxmlformats.org/officeDocument/2006/relationships/hyperlink" Target="https://www.creaform3d.com/en/metrology-solutions/3d-applications-software-platforms/vxmodel-scan-cad-software-module" TargetMode="External"/><Relationship Id="rId4" Type="http://schemas.openxmlformats.org/officeDocument/2006/relationships/hyperlink" Target="https://p3d.in/" TargetMode="External"/><Relationship Id="rId9" Type="http://schemas.openxmlformats.org/officeDocument/2006/relationships/hyperlink" Target="https://www.repetier.com/" TargetMode="External"/><Relationship Id="rId14" Type="http://schemas.openxmlformats.org/officeDocument/2006/relationships/hyperlink" Target="https://www.sketchup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jpeg"/><Relationship Id="rId18" Type="http://schemas.openxmlformats.org/officeDocument/2006/relationships/image" Target="../media/image78.jpe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jpeg"/><Relationship Id="rId2" Type="http://schemas.openxmlformats.org/officeDocument/2006/relationships/image" Target="../media/image63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38.png"/><Relationship Id="rId15" Type="http://schemas.openxmlformats.org/officeDocument/2006/relationships/image" Target="../media/image75.png"/><Relationship Id="rId10" Type="http://schemas.openxmlformats.org/officeDocument/2006/relationships/image" Target="../media/image70.jpeg"/><Relationship Id="rId19" Type="http://schemas.openxmlformats.org/officeDocument/2006/relationships/image" Target="../media/image79.jpe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jpeg"/><Relationship Id="rId18" Type="http://schemas.openxmlformats.org/officeDocument/2006/relationships/image" Target="../media/image78.jpe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jpeg"/><Relationship Id="rId2" Type="http://schemas.openxmlformats.org/officeDocument/2006/relationships/image" Target="../media/image63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38.png"/><Relationship Id="rId15" Type="http://schemas.openxmlformats.org/officeDocument/2006/relationships/image" Target="../media/image75.png"/><Relationship Id="rId10" Type="http://schemas.openxmlformats.org/officeDocument/2006/relationships/image" Target="../media/image70.jpeg"/><Relationship Id="rId19" Type="http://schemas.openxmlformats.org/officeDocument/2006/relationships/image" Target="../media/image79.jpe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324744"/>
            <a:ext cx="10084420" cy="1901567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World’s First Intelligent 3D </a:t>
            </a:r>
            <a:r>
              <a:rPr lang="en-US" sz="3600" b="1" dirty="0" smtClean="0"/>
              <a:t>Design </a:t>
            </a:r>
            <a:r>
              <a:rPr lang="en-US" sz="3600" b="1" dirty="0" smtClean="0"/>
              <a:t>Platform 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zh-CN" altLang="en-US" sz="3600" b="1" dirty="0" smtClean="0"/>
              <a:t>全</a:t>
            </a:r>
            <a:r>
              <a:rPr lang="zh-CN" altLang="en-US" sz="3600" b="1" dirty="0" smtClean="0"/>
              <a:t>球</a:t>
            </a:r>
            <a:r>
              <a:rPr lang="zh-CN" altLang="en-US" sz="3600" b="1" dirty="0" smtClean="0"/>
              <a:t>首家智能</a:t>
            </a:r>
            <a:r>
              <a:rPr lang="en-US" altLang="zh-CN" sz="3600" b="1" dirty="0" smtClean="0"/>
              <a:t>3D</a:t>
            </a:r>
            <a:r>
              <a:rPr lang="zh-CN" altLang="en-US" sz="3600" b="1" dirty="0" smtClean="0"/>
              <a:t>设计平</a:t>
            </a:r>
            <a:r>
              <a:rPr lang="zh-CN" altLang="en-US" sz="3600" b="1" dirty="0" smtClean="0"/>
              <a:t>台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567836" y="6029864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2017. 08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5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b="1" dirty="0" smtClean="0"/>
              <a:t>Product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Introduction</a:t>
            </a:r>
            <a:endParaRPr lang="en-US" altLang="zh-CN" sz="3600" b="1" dirty="0"/>
          </a:p>
          <a:p>
            <a:pPr marL="0" indent="0">
              <a:buNone/>
            </a:pPr>
            <a:r>
              <a:rPr lang="zh-CN" altLang="en-US" sz="3200" b="1" dirty="0" smtClean="0"/>
              <a:t>产品概况</a:t>
            </a:r>
            <a:endParaRPr lang="en-US" altLang="zh-CN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Product Differentiation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zh-CN" altLang="en-US" sz="3200" b="1" dirty="0" smtClean="0"/>
              <a:t>产品特征</a:t>
            </a:r>
            <a:endParaRPr lang="en-US" sz="3200" b="1" dirty="0"/>
          </a:p>
        </p:txBody>
      </p:sp>
      <p:sp>
        <p:nvSpPr>
          <p:cNvPr id="4" name="Text Box 60"/>
          <p:cNvSpPr txBox="1"/>
          <p:nvPr/>
        </p:nvSpPr>
        <p:spPr>
          <a:xfrm rot="5400000">
            <a:off x="8387265" y="3882578"/>
            <a:ext cx="738664" cy="363877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dirty="0" smtClean="0">
                <a:solidFill>
                  <a:prstClr val="white"/>
                </a:solidFill>
              </a:rPr>
              <a:t>3D Design Eco</a:t>
            </a:r>
            <a:r>
              <a:rPr lang="zh-CN" altLang="en-US" dirty="0" smtClean="0">
                <a:solidFill>
                  <a:prstClr val="white"/>
                </a:solidFill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</a:rPr>
              <a:t>System</a:t>
            </a:r>
          </a:p>
          <a:p>
            <a:r>
              <a:rPr lang="en-US" altLang="zh-CN" dirty="0" smtClean="0">
                <a:solidFill>
                  <a:prstClr val="white"/>
                </a:solidFill>
              </a:rPr>
              <a:t>3D</a:t>
            </a:r>
            <a:r>
              <a:rPr lang="zh-CN" altLang="en-US" dirty="0" smtClean="0">
                <a:solidFill>
                  <a:prstClr val="white"/>
                </a:solidFill>
              </a:rPr>
              <a:t> 设计</a:t>
            </a:r>
            <a:r>
              <a:rPr lang="zh-CN" altLang="en-US" dirty="0">
                <a:solidFill>
                  <a:prstClr val="white"/>
                </a:solidFill>
              </a:rPr>
              <a:t>生</a:t>
            </a:r>
            <a:r>
              <a:rPr lang="zh-CN" altLang="en-US" dirty="0" smtClean="0">
                <a:solidFill>
                  <a:prstClr val="white"/>
                </a:solidFill>
              </a:rPr>
              <a:t>态</a:t>
            </a:r>
            <a:r>
              <a:rPr lang="zh-CN" altLang="en-US" dirty="0">
                <a:solidFill>
                  <a:prstClr val="white"/>
                </a:solidFill>
              </a:rPr>
              <a:t>圈</a:t>
            </a:r>
            <a:endParaRPr lang="en-US" altLang="zh-CN" dirty="0" smtClean="0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05183" y="1708145"/>
            <a:ext cx="3670801" cy="2617711"/>
            <a:chOff x="11975" y="2475"/>
            <a:chExt cx="2285" cy="2255"/>
          </a:xfrm>
        </p:grpSpPr>
        <p:sp>
          <p:nvSpPr>
            <p:cNvPr id="6" name="Text Box 56"/>
            <p:cNvSpPr txBox="1"/>
            <p:nvPr/>
          </p:nvSpPr>
          <p:spPr>
            <a:xfrm rot="5400000">
              <a:off x="12928" y="1541"/>
              <a:ext cx="376" cy="224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altLang="zh-CN" dirty="0" smtClean="0">
                  <a:solidFill>
                    <a:prstClr val="white"/>
                  </a:solidFill>
                </a:rPr>
                <a:t>Global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 </a:t>
              </a:r>
              <a:r>
                <a:rPr lang="en-US" altLang="zh-CN" dirty="0" smtClean="0">
                  <a:solidFill>
                    <a:prstClr val="white"/>
                  </a:solidFill>
                </a:rPr>
                <a:t>Platform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 全球访问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Text Box 60"/>
            <p:cNvSpPr txBox="1"/>
            <p:nvPr/>
          </p:nvSpPr>
          <p:spPr>
            <a:xfrm rot="5400000">
              <a:off x="12928" y="2025"/>
              <a:ext cx="376" cy="224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Easy to </a:t>
              </a:r>
              <a:r>
                <a:rPr lang="en-US" dirty="0" smtClean="0">
                  <a:solidFill>
                    <a:prstClr val="white"/>
                  </a:solidFill>
                </a:rPr>
                <a:t>Use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 简单易用</a:t>
              </a:r>
              <a:r>
                <a:rPr lang="en-US" dirty="0" smtClean="0">
                  <a:solidFill>
                    <a:prstClr val="white"/>
                  </a:solidFill>
                </a:rPr>
                <a:t>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Text Box 61"/>
            <p:cNvSpPr txBox="1"/>
            <p:nvPr/>
          </p:nvSpPr>
          <p:spPr>
            <a:xfrm rot="5400000">
              <a:off x="12789" y="2581"/>
              <a:ext cx="636" cy="22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altLang="zh-CN" dirty="0" smtClean="0">
                  <a:solidFill>
                    <a:prstClr val="white"/>
                  </a:solidFill>
                </a:rPr>
                <a:t>Improved</a:t>
              </a:r>
              <a:r>
                <a:rPr lang="en-US" dirty="0" smtClean="0">
                  <a:solidFill>
                    <a:prstClr val="white"/>
                  </a:solidFill>
                </a:rPr>
                <a:t> </a:t>
              </a:r>
              <a:r>
                <a:rPr lang="en-US" dirty="0" smtClean="0">
                  <a:solidFill>
                    <a:prstClr val="white"/>
                  </a:solidFill>
                </a:rPr>
                <a:t>Modeling </a:t>
              </a:r>
              <a:r>
                <a:rPr lang="en-US" altLang="zh-CN" dirty="0" smtClean="0">
                  <a:solidFill>
                    <a:prstClr val="white"/>
                  </a:solidFill>
                </a:rPr>
                <a:t>Method</a:t>
              </a:r>
              <a:endParaRPr lang="en-US" altLang="zh-CN" dirty="0" smtClean="0">
                <a:solidFill>
                  <a:prstClr val="white"/>
                </a:solidFill>
              </a:endParaRPr>
            </a:p>
            <a:p>
              <a:r>
                <a:rPr lang="zh-CN" altLang="en-US" dirty="0" smtClean="0">
                  <a:solidFill>
                    <a:prstClr val="white"/>
                  </a:solidFill>
                </a:rPr>
                <a:t>领先建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模方法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Text Box 62"/>
            <p:cNvSpPr txBox="1"/>
            <p:nvPr/>
          </p:nvSpPr>
          <p:spPr>
            <a:xfrm rot="5400000">
              <a:off x="12809" y="3278"/>
              <a:ext cx="636" cy="2267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dirty="0" smtClean="0">
                  <a:solidFill>
                    <a:prstClr val="white"/>
                  </a:solidFill>
                </a:rPr>
                <a:t>Make Modeling Fun</a:t>
              </a:r>
            </a:p>
            <a:p>
              <a:r>
                <a:rPr lang="zh-CN" altLang="en-US" dirty="0" smtClean="0">
                  <a:solidFill>
                    <a:prstClr val="white"/>
                  </a:solidFill>
                </a:rPr>
                <a:t>建模更有趣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100154"/>
            <a:ext cx="4768035" cy="3731406"/>
          </a:xfrm>
          <a:prstGeom prst="rect">
            <a:avLst/>
          </a:prstGeom>
        </p:spPr>
      </p:pic>
      <p:pic>
        <p:nvPicPr>
          <p:cNvPr id="12" name="Picture 11" descr="Capture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692" y="2100154"/>
            <a:ext cx="3223112" cy="1771776"/>
          </a:xfrm>
          <a:prstGeom prst="rect">
            <a:avLst/>
          </a:prstGeom>
        </p:spPr>
      </p:pic>
      <p:pic>
        <p:nvPicPr>
          <p:cNvPr id="13" name="Picture 12" descr="all3dmodel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692" y="4019054"/>
            <a:ext cx="3223112" cy="1812506"/>
          </a:xfrm>
          <a:prstGeom prst="rect">
            <a:avLst/>
          </a:prstGeom>
        </p:spPr>
      </p:pic>
      <p:sp>
        <p:nvSpPr>
          <p:cNvPr id="16" name="Text Box 60"/>
          <p:cNvSpPr txBox="1"/>
          <p:nvPr/>
        </p:nvSpPr>
        <p:spPr>
          <a:xfrm rot="5400000">
            <a:off x="8376181" y="2988907"/>
            <a:ext cx="738664" cy="366094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dirty="0">
                <a:solidFill>
                  <a:prstClr val="white"/>
                </a:solidFill>
              </a:rPr>
              <a:t>3D </a:t>
            </a:r>
            <a:r>
              <a:rPr lang="en-US" altLang="zh-CN" dirty="0" smtClean="0">
                <a:solidFill>
                  <a:prstClr val="white"/>
                </a:solidFill>
              </a:rPr>
              <a:t>I</a:t>
            </a:r>
            <a:r>
              <a:rPr lang="en-US" dirty="0" smtClean="0">
                <a:solidFill>
                  <a:prstClr val="white"/>
                </a:solidFill>
              </a:rPr>
              <a:t>ntelligen</a:t>
            </a:r>
            <a:r>
              <a:rPr lang="en-US" altLang="zh-CN" dirty="0" smtClean="0">
                <a:solidFill>
                  <a:prstClr val="white"/>
                </a:solidFill>
              </a:rPr>
              <a:t>t</a:t>
            </a:r>
            <a:r>
              <a:rPr lang="zh-CN" alt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D</a:t>
            </a:r>
            <a:r>
              <a:rPr lang="en-US" altLang="zh-CN" dirty="0">
                <a:solidFill>
                  <a:prstClr val="white"/>
                </a:solidFill>
              </a:rPr>
              <a:t>esign</a:t>
            </a:r>
            <a:r>
              <a:rPr lang="zh-CN" altLang="en-US" dirty="0" smtClean="0">
                <a:solidFill>
                  <a:prstClr val="white"/>
                </a:solidFill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</a:rPr>
              <a:t>Platform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endParaRPr lang="en-US" dirty="0" smtClean="0">
              <a:solidFill>
                <a:prstClr val="white"/>
              </a:solidFill>
            </a:endParaRPr>
          </a:p>
          <a:p>
            <a:r>
              <a:rPr lang="en-US" dirty="0" smtClean="0">
                <a:solidFill>
                  <a:prstClr val="white"/>
                </a:solidFill>
              </a:rPr>
              <a:t>3</a:t>
            </a:r>
            <a:r>
              <a:rPr lang="en-US" altLang="zh-CN" dirty="0" smtClean="0">
                <a:solidFill>
                  <a:prstClr val="white"/>
                </a:solidFill>
              </a:rPr>
              <a:t>D</a:t>
            </a:r>
            <a:r>
              <a:rPr lang="zh-CN" altLang="en-US" dirty="0" smtClean="0">
                <a:solidFill>
                  <a:prstClr val="white"/>
                </a:solidFill>
              </a:rPr>
              <a:t> 人</a:t>
            </a:r>
            <a:r>
              <a:rPr lang="zh-CN" altLang="en-US" dirty="0">
                <a:solidFill>
                  <a:prstClr val="white"/>
                </a:solidFill>
              </a:rPr>
              <a:t>工智能</a:t>
            </a:r>
            <a:r>
              <a:rPr lang="zh-CN" altLang="en-US" dirty="0">
                <a:solidFill>
                  <a:prstClr val="white"/>
                </a:solidFill>
              </a:rPr>
              <a:t>化设计</a:t>
            </a:r>
            <a:r>
              <a:rPr lang="zh-CN" altLang="en-US" dirty="0" smtClean="0">
                <a:solidFill>
                  <a:prstClr val="white"/>
                </a:solidFill>
              </a:rPr>
              <a:t>平</a:t>
            </a:r>
            <a:r>
              <a:rPr lang="zh-CN" altLang="en-US" dirty="0">
                <a:solidFill>
                  <a:prstClr val="white"/>
                </a:solidFill>
              </a:rPr>
              <a:t>台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1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Targeted Industry</a:t>
            </a:r>
            <a:br>
              <a:rPr lang="en-US" sz="3600" b="1" dirty="0"/>
            </a:br>
            <a:r>
              <a:rPr lang="zh-CN" altLang="en-US" sz="3200" b="1" dirty="0"/>
              <a:t>产品应用行</a:t>
            </a:r>
            <a:r>
              <a:rPr lang="zh-CN" altLang="en-US" sz="3200" b="1" dirty="0" smtClean="0"/>
              <a:t>业</a:t>
            </a:r>
            <a:endParaRPr lang="en-US" sz="32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1066800" y="2209256"/>
            <a:ext cx="10256806" cy="424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61874" y="2395827"/>
            <a:ext cx="8978673" cy="1625191"/>
            <a:chOff x="12005" y="5064"/>
            <a:chExt cx="4866" cy="2191"/>
          </a:xfrm>
        </p:grpSpPr>
        <p:sp>
          <p:nvSpPr>
            <p:cNvPr id="7" name="Text Box 65"/>
            <p:cNvSpPr txBox="1"/>
            <p:nvPr/>
          </p:nvSpPr>
          <p:spPr>
            <a:xfrm rot="5400000">
              <a:off x="12635" y="4489"/>
              <a:ext cx="913" cy="2173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</a:rPr>
                <a:t>Personalized </a:t>
              </a:r>
              <a:r>
                <a:rPr lang="en-US" sz="1600" dirty="0" smtClean="0">
                  <a:solidFill>
                    <a:prstClr val="white"/>
                  </a:solidFill>
                </a:rPr>
                <a:t>Items</a:t>
              </a:r>
              <a:endParaRPr lang="en-US" sz="1600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prstClr val="white"/>
                  </a:solidFill>
                </a:rPr>
                <a:t>个性化物品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8" name="Text Box 66"/>
            <p:cNvSpPr txBox="1"/>
            <p:nvPr/>
          </p:nvSpPr>
          <p:spPr>
            <a:xfrm rot="5400000">
              <a:off x="12159" y="6104"/>
              <a:ext cx="996" cy="130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Tools</a:t>
              </a:r>
            </a:p>
            <a:p>
              <a:pPr algn="ctr"/>
              <a:r>
                <a:rPr lang="zh-CN" altLang="en-US" dirty="0" smtClean="0">
                  <a:solidFill>
                    <a:prstClr val="white"/>
                  </a:solidFill>
                </a:rPr>
                <a:t>工具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Text Box 67"/>
            <p:cNvSpPr txBox="1"/>
            <p:nvPr/>
          </p:nvSpPr>
          <p:spPr>
            <a:xfrm rot="5400000">
              <a:off x="15214" y="4403"/>
              <a:ext cx="996" cy="2318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Education</a:t>
              </a:r>
            </a:p>
            <a:p>
              <a:pPr algn="ctr"/>
              <a:r>
                <a:rPr lang="zh-CN" altLang="en-US" dirty="0" smtClean="0">
                  <a:solidFill>
                    <a:prstClr val="white"/>
                  </a:solidFill>
                </a:rPr>
                <a:t>教育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Text Box 68"/>
            <p:cNvSpPr txBox="1"/>
            <p:nvPr/>
          </p:nvSpPr>
          <p:spPr>
            <a:xfrm rot="5400000">
              <a:off x="13856" y="6025"/>
              <a:ext cx="996" cy="1463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Gaming</a:t>
              </a:r>
            </a:p>
            <a:p>
              <a:pPr algn="ctr"/>
              <a:r>
                <a:rPr lang="zh-CN" altLang="en-US" dirty="0" smtClean="0">
                  <a:solidFill>
                    <a:prstClr val="white"/>
                  </a:solidFill>
                </a:rPr>
                <a:t>游戏</a:t>
              </a:r>
              <a:endParaRPr lang="en-US" dirty="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 Box 67"/>
          <p:cNvSpPr txBox="1"/>
          <p:nvPr/>
        </p:nvSpPr>
        <p:spPr>
          <a:xfrm rot="5400000">
            <a:off x="2422099" y="3554190"/>
            <a:ext cx="738664" cy="2060963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Furniture</a:t>
            </a:r>
          </a:p>
          <a:p>
            <a:pPr algn="ctr"/>
            <a:r>
              <a:rPr lang="zh-CN" altLang="en-US" dirty="0" smtClean="0">
                <a:solidFill>
                  <a:prstClr val="white"/>
                </a:solidFill>
              </a:rPr>
              <a:t>家具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 Box 67"/>
          <p:cNvSpPr txBox="1"/>
          <p:nvPr/>
        </p:nvSpPr>
        <p:spPr>
          <a:xfrm rot="5400000">
            <a:off x="5407610" y="3535536"/>
            <a:ext cx="738664" cy="2060962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Automotive</a:t>
            </a:r>
          </a:p>
          <a:p>
            <a:pPr algn="ctr"/>
            <a:r>
              <a:rPr lang="zh-CN" altLang="en-US" dirty="0" smtClean="0">
                <a:solidFill>
                  <a:prstClr val="white"/>
                </a:solidFill>
              </a:rPr>
              <a:t>汽车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ext Box 67"/>
          <p:cNvSpPr txBox="1"/>
          <p:nvPr/>
        </p:nvSpPr>
        <p:spPr>
          <a:xfrm rot="5400000">
            <a:off x="8047139" y="3571691"/>
            <a:ext cx="738664" cy="2060962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</a:t>
            </a:r>
            <a:r>
              <a:rPr lang="en-US" altLang="zh-CN" dirty="0" smtClean="0">
                <a:solidFill>
                  <a:prstClr val="white"/>
                </a:solidFill>
              </a:rPr>
              <a:t>erospace</a:t>
            </a:r>
            <a:r>
              <a:rPr lang="zh-CN" altLang="en-US" dirty="0" smtClean="0">
                <a:solidFill>
                  <a:prstClr val="white"/>
                </a:solidFill>
              </a:rPr>
              <a:t> </a:t>
            </a:r>
            <a:endParaRPr lang="en-US" altLang="zh-CN" dirty="0" smtClean="0">
              <a:solidFill>
                <a:prstClr val="white"/>
              </a:solidFill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</a:rPr>
              <a:t>航天航空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ext Box 67"/>
          <p:cNvSpPr txBox="1"/>
          <p:nvPr/>
        </p:nvSpPr>
        <p:spPr>
          <a:xfrm rot="5400000">
            <a:off x="2422100" y="4430244"/>
            <a:ext cx="738664" cy="2060962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</a:rPr>
              <a:t>Medical</a:t>
            </a:r>
          </a:p>
          <a:p>
            <a:pPr algn="ctr"/>
            <a:r>
              <a:rPr lang="zh-CN" altLang="en-US" dirty="0" smtClean="0">
                <a:solidFill>
                  <a:prstClr val="white"/>
                </a:solidFill>
              </a:rPr>
              <a:t>医疗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Text Box 67"/>
          <p:cNvSpPr txBox="1"/>
          <p:nvPr/>
        </p:nvSpPr>
        <p:spPr>
          <a:xfrm rot="5400000">
            <a:off x="5401207" y="4410357"/>
            <a:ext cx="738664" cy="2060962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</a:rPr>
              <a:t>Office</a:t>
            </a:r>
          </a:p>
          <a:p>
            <a:pPr algn="ctr"/>
            <a:r>
              <a:rPr lang="zh-CN" altLang="en-US" dirty="0" smtClean="0">
                <a:solidFill>
                  <a:prstClr val="white"/>
                </a:solidFill>
              </a:rPr>
              <a:t>企业办公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Text Box 67"/>
          <p:cNvSpPr txBox="1"/>
          <p:nvPr/>
        </p:nvSpPr>
        <p:spPr>
          <a:xfrm rot="5400000">
            <a:off x="8055325" y="4430244"/>
            <a:ext cx="738664" cy="2060962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</a:rPr>
              <a:t>Manufacturing</a:t>
            </a:r>
          </a:p>
          <a:p>
            <a:pPr algn="ctr"/>
            <a:r>
              <a:rPr lang="zh-CN" altLang="en-US" dirty="0">
                <a:solidFill>
                  <a:prstClr val="white"/>
                </a:solidFill>
              </a:rPr>
              <a:t>制造业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Text Box 68"/>
          <p:cNvSpPr txBox="1"/>
          <p:nvPr/>
        </p:nvSpPr>
        <p:spPr>
          <a:xfrm rot="5400000">
            <a:off x="9097166" y="2375350"/>
            <a:ext cx="738664" cy="25480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Toys</a:t>
            </a:r>
          </a:p>
          <a:p>
            <a:pPr algn="ctr"/>
            <a:r>
              <a:rPr lang="zh-CN" altLang="en-US" dirty="0" smtClean="0">
                <a:solidFill>
                  <a:prstClr val="white"/>
                </a:solidFill>
              </a:rPr>
              <a:t>玩具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Text Box 67"/>
          <p:cNvSpPr txBox="1"/>
          <p:nvPr/>
        </p:nvSpPr>
        <p:spPr>
          <a:xfrm rot="5400000">
            <a:off x="9516978" y="4586602"/>
            <a:ext cx="1569660" cy="87747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</a:rPr>
              <a:t>Others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altLang="zh-CN" dirty="0" smtClean="0">
              <a:solidFill>
                <a:prstClr val="white"/>
              </a:solidFill>
            </a:endParaRPr>
          </a:p>
          <a:p>
            <a:pPr algn="ctr"/>
            <a:endParaRPr lang="en-US" altLang="zh-CN" dirty="0">
              <a:solidFill>
                <a:prstClr val="white"/>
              </a:solidFill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</a:rPr>
              <a:t>其它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02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01" y="1989465"/>
            <a:ext cx="8950735" cy="454995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Company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Structure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sz="3200" b="1" dirty="0"/>
              <a:t>公</a:t>
            </a:r>
            <a:r>
              <a:rPr lang="zh-CN" altLang="en-US" sz="3200" b="1" dirty="0" smtClean="0"/>
              <a:t>司区域架</a:t>
            </a:r>
            <a:r>
              <a:rPr lang="zh-CN" altLang="en-US" sz="3200" b="1" dirty="0"/>
              <a:t>构</a:t>
            </a:r>
            <a:endParaRPr lang="en-US" sz="3200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369279" y="3744220"/>
            <a:ext cx="4811382" cy="257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32184" y="2818484"/>
            <a:ext cx="1579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Toronto CA</a:t>
            </a:r>
          </a:p>
          <a:p>
            <a:r>
              <a:rPr lang="zh-CN" altLang="en-US" b="1" dirty="0" smtClean="0"/>
              <a:t>加拿大多</a:t>
            </a:r>
            <a:r>
              <a:rPr lang="zh-CN" altLang="en-US" b="1" dirty="0"/>
              <a:t>伦多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962050" y="3678773"/>
            <a:ext cx="134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Detroit</a:t>
            </a:r>
            <a:r>
              <a:rPr lang="zh-CN" altLang="en-US" b="1" dirty="0"/>
              <a:t> </a:t>
            </a:r>
            <a:r>
              <a:rPr lang="en-US" altLang="zh-CN" b="1" dirty="0" smtClean="0"/>
              <a:t>MI</a:t>
            </a:r>
          </a:p>
          <a:p>
            <a:r>
              <a:rPr lang="zh-CN" altLang="en-US" b="1" dirty="0" smtClean="0"/>
              <a:t>美国底特律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721736" y="3192249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Beijing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CN</a:t>
            </a:r>
          </a:p>
          <a:p>
            <a:r>
              <a:rPr lang="zh-CN" altLang="en-US" b="1" dirty="0"/>
              <a:t>中</a:t>
            </a:r>
            <a:r>
              <a:rPr lang="zh-CN" altLang="en-US" b="1" dirty="0" smtClean="0"/>
              <a:t>国</a:t>
            </a:r>
            <a:r>
              <a:rPr lang="zh-CN" altLang="en-US" b="1" dirty="0"/>
              <a:t>北</a:t>
            </a:r>
            <a:r>
              <a:rPr lang="zh-CN" altLang="en-US" b="1" dirty="0" smtClean="0"/>
              <a:t>京</a:t>
            </a:r>
            <a:endParaRPr lang="en-US" altLang="zh-CN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551364" y="4043591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Shenzhen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CN</a:t>
            </a:r>
          </a:p>
          <a:p>
            <a:r>
              <a:rPr lang="zh-CN" altLang="en-US" b="1" dirty="0"/>
              <a:t>中</a:t>
            </a:r>
            <a:r>
              <a:rPr lang="zh-CN" altLang="en-US" b="1" dirty="0" smtClean="0"/>
              <a:t>国深圳</a:t>
            </a:r>
            <a:endParaRPr lang="en-US" altLang="zh-CN" b="1" dirty="0"/>
          </a:p>
        </p:txBody>
      </p:sp>
      <p:cxnSp>
        <p:nvCxnSpPr>
          <p:cNvPr id="24" name="Straight Connector 23"/>
          <p:cNvCxnSpPr>
            <a:endCxn id="20" idx="3"/>
          </p:cNvCxnSpPr>
          <p:nvPr/>
        </p:nvCxnSpPr>
        <p:spPr>
          <a:xfrm flipH="1">
            <a:off x="4308894" y="3515415"/>
            <a:ext cx="60385" cy="4865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180661" y="3838403"/>
            <a:ext cx="60385" cy="292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97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Competitive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Advantage</a:t>
            </a:r>
            <a:br>
              <a:rPr lang="en-US" altLang="zh-CN" sz="3600" b="1" dirty="0" smtClean="0"/>
            </a:br>
            <a:r>
              <a:rPr lang="zh-CN" altLang="en-US" sz="3200" b="1" dirty="0"/>
              <a:t>核</a:t>
            </a:r>
            <a:r>
              <a:rPr lang="zh-CN" altLang="en-US" sz="3200" b="1" dirty="0" smtClean="0"/>
              <a:t>心</a:t>
            </a:r>
            <a:r>
              <a:rPr lang="zh-CN" altLang="en-US" sz="3200" b="1" dirty="0"/>
              <a:t>技术</a:t>
            </a:r>
            <a:endParaRPr lang="en-US" sz="3200" b="1" dirty="0"/>
          </a:p>
        </p:txBody>
      </p:sp>
      <p:sp>
        <p:nvSpPr>
          <p:cNvPr id="4" name="Flowchart: Connector 3"/>
          <p:cNvSpPr/>
          <p:nvPr/>
        </p:nvSpPr>
        <p:spPr>
          <a:xfrm>
            <a:off x="4904836" y="3229197"/>
            <a:ext cx="2382327" cy="229462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Intelligent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 </a:t>
            </a:r>
            <a:r>
              <a:rPr lang="en-US" altLang="zh-CN" dirty="0" smtClean="0"/>
              <a:t>Platform</a:t>
            </a:r>
          </a:p>
          <a:p>
            <a:pPr algn="ctr"/>
            <a:endParaRPr lang="en-US" dirty="0"/>
          </a:p>
          <a:p>
            <a:pPr algn="ctr"/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zh-CN" altLang="en-US" dirty="0" smtClean="0"/>
              <a:t>人工智能设</a:t>
            </a:r>
            <a:r>
              <a:rPr lang="zh-CN" altLang="en-US" dirty="0" smtClean="0"/>
              <a:t>计平台</a:t>
            </a:r>
            <a:endParaRPr lang="en-US" dirty="0"/>
          </a:p>
        </p:txBody>
      </p:sp>
      <p:sp>
        <p:nvSpPr>
          <p:cNvPr id="5" name="Flowchart: Connector 4"/>
          <p:cNvSpPr/>
          <p:nvPr/>
        </p:nvSpPr>
        <p:spPr>
          <a:xfrm>
            <a:off x="2372264" y="2378057"/>
            <a:ext cx="1853407" cy="165047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Inte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.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Model Repository</a:t>
            </a:r>
          </a:p>
          <a:p>
            <a:pPr algn="ctr"/>
            <a:r>
              <a:rPr lang="zh-CN" alt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智能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模型数据库</a:t>
            </a:r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6" name="Flowchart: Connector 5"/>
          <p:cNvSpPr/>
          <p:nvPr/>
        </p:nvSpPr>
        <p:spPr>
          <a:xfrm>
            <a:off x="2173857" y="4780240"/>
            <a:ext cx="2164204" cy="1739617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</a:rPr>
              <a:t>F</a:t>
            </a:r>
            <a:r>
              <a:rPr lang="en-US" sz="1200" dirty="0">
                <a:solidFill>
                  <a:srgbClr val="C00000"/>
                </a:solidFill>
              </a:rPr>
              <a:t>irst in the world</a:t>
            </a:r>
            <a:endParaRPr lang="en-US" sz="1200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  <a:p>
            <a:pPr algn="ctr"/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Mesh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Design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 </a:t>
            </a:r>
            <a:endParaRPr lang="en-US" altLang="zh-CN" dirty="0" smtClean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  <a:p>
            <a:pPr algn="ctr"/>
            <a:r>
              <a:rPr lang="zh-CN" altLang="en-US" sz="1200" dirty="0">
                <a:solidFill>
                  <a:srgbClr val="C00000"/>
                </a:solidFill>
              </a:rPr>
              <a:t>全球首家</a:t>
            </a:r>
            <a:endParaRPr lang="en-US" sz="1200" dirty="0">
              <a:solidFill>
                <a:srgbClr val="C00000"/>
              </a:solidFill>
            </a:endParaRPr>
          </a:p>
          <a:p>
            <a:pPr algn="ctr"/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Mesh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设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计</a:t>
            </a:r>
            <a:endParaRPr lang="en-US" altLang="zh-CN" dirty="0" smtClean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  <a:p>
            <a:pPr algn="ctr"/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239031" y="1487229"/>
            <a:ext cx="1713936" cy="1378105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F</a:t>
            </a:r>
            <a:r>
              <a:rPr lang="en-US" sz="1200" dirty="0" smtClean="0">
                <a:solidFill>
                  <a:srgbClr val="C00000"/>
                </a:solidFill>
              </a:rPr>
              <a:t>irst </a:t>
            </a:r>
            <a:r>
              <a:rPr lang="en-US" sz="1200" dirty="0">
                <a:solidFill>
                  <a:srgbClr val="C00000"/>
                </a:solidFill>
              </a:rPr>
              <a:t>in the </a:t>
            </a:r>
            <a:r>
              <a:rPr lang="en-US" sz="1200" dirty="0" smtClean="0">
                <a:solidFill>
                  <a:srgbClr val="C00000"/>
                </a:solidFill>
              </a:rPr>
              <a:t>world</a:t>
            </a:r>
            <a:endParaRPr lang="en-US" sz="1200" dirty="0" smtClean="0">
              <a:solidFill>
                <a:prstClr val="white"/>
              </a:solidFill>
            </a:endParaRP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3D filter</a:t>
            </a:r>
          </a:p>
          <a:p>
            <a:pPr algn="ctr"/>
            <a:r>
              <a:rPr lang="zh-CN" altLang="en-US" sz="1200" dirty="0">
                <a:solidFill>
                  <a:srgbClr val="C00000"/>
                </a:solidFill>
              </a:rPr>
              <a:t>全球首家</a:t>
            </a:r>
            <a:endParaRPr lang="en-US" sz="1200" dirty="0">
              <a:solidFill>
                <a:srgbClr val="C00000"/>
              </a:solidFill>
            </a:endParaRP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</a:rPr>
              <a:t>3D</a:t>
            </a:r>
            <a:r>
              <a:rPr lang="zh-CN" altLang="en-US" dirty="0" smtClean="0">
                <a:solidFill>
                  <a:prstClr val="white"/>
                </a:solidFill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</a:rPr>
              <a:t>滤</a:t>
            </a:r>
            <a:r>
              <a:rPr lang="zh-CN" altLang="en-US" dirty="0" smtClean="0">
                <a:solidFill>
                  <a:prstClr val="white"/>
                </a:solidFill>
              </a:rPr>
              <a:t>镜</a:t>
            </a:r>
            <a:endParaRPr lang="en-US" altLang="zh-CN" dirty="0" smtClean="0">
              <a:solidFill>
                <a:prstClr val="white"/>
              </a:solidFill>
            </a:endParaRPr>
          </a:p>
        </p:txBody>
      </p:sp>
      <p:sp>
        <p:nvSpPr>
          <p:cNvPr id="9" name="Flowchart: Connector 8"/>
          <p:cNvSpPr/>
          <p:nvPr/>
        </p:nvSpPr>
        <p:spPr>
          <a:xfrm>
            <a:off x="7792607" y="2177341"/>
            <a:ext cx="2231287" cy="2159301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rgbClr val="C00000"/>
                </a:solidFill>
              </a:rPr>
              <a:t>F</a:t>
            </a:r>
            <a:r>
              <a:rPr lang="en-US" sz="1200" dirty="0" smtClean="0">
                <a:solidFill>
                  <a:srgbClr val="C00000"/>
                </a:solidFill>
              </a:rPr>
              <a:t>irst </a:t>
            </a:r>
            <a:r>
              <a:rPr lang="en-US" sz="1200" dirty="0">
                <a:solidFill>
                  <a:srgbClr val="C00000"/>
                </a:solidFill>
              </a:rPr>
              <a:t>in the world</a:t>
            </a:r>
            <a:endParaRPr lang="en-US" sz="1200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  <a:p>
            <a:pPr algn="ctr"/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desig</a:t>
            </a:r>
            <a:r>
              <a:rPr lang="en-US" altLang="zh-CN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n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AI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Engine</a:t>
            </a:r>
          </a:p>
          <a:p>
            <a:pPr algn="ctr"/>
            <a:r>
              <a:rPr lang="zh-CN" altLang="en-US" sz="1200" dirty="0" smtClean="0">
                <a:solidFill>
                  <a:srgbClr val="C00000"/>
                </a:solidFill>
              </a:rPr>
              <a:t>全</a:t>
            </a:r>
            <a:r>
              <a:rPr lang="zh-CN" altLang="en-US" sz="1200" dirty="0">
                <a:solidFill>
                  <a:srgbClr val="C00000"/>
                </a:solidFill>
              </a:rPr>
              <a:t>球首家</a:t>
            </a:r>
            <a:endParaRPr lang="en-US" sz="1200" dirty="0">
              <a:solidFill>
                <a:srgbClr val="C00000"/>
              </a:solidFill>
            </a:endParaRPr>
          </a:p>
          <a:p>
            <a:pPr algn="ctr"/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设计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人</a:t>
            </a:r>
            <a:r>
              <a:rPr lang="zh-CN" alt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工智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能学习引擎</a:t>
            </a:r>
            <a:endParaRPr lang="en-US" altLang="zh-CN" dirty="0" smtClean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  <a:p>
            <a:pPr algn="ctr"/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7792606" y="4783957"/>
            <a:ext cx="1745411" cy="170227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AP</a:t>
            </a:r>
            <a:r>
              <a:rPr lang="en-US" altLang="zh-CN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I</a:t>
            </a:r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  <a:p>
            <a:pPr algn="ctr"/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 3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打印功能及接口</a:t>
            </a:r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13" name="Straight Connector 12"/>
          <p:cNvCxnSpPr>
            <a:stCxn id="5" idx="6"/>
            <a:endCxn id="4" idx="1"/>
          </p:cNvCxnSpPr>
          <p:nvPr/>
        </p:nvCxnSpPr>
        <p:spPr>
          <a:xfrm>
            <a:off x="4225671" y="3203297"/>
            <a:ext cx="1028049" cy="36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0"/>
            <a:endCxn id="7" idx="4"/>
          </p:cNvCxnSpPr>
          <p:nvPr/>
        </p:nvCxnSpPr>
        <p:spPr>
          <a:xfrm flipH="1" flipV="1">
            <a:off x="6095999" y="2865334"/>
            <a:ext cx="1" cy="363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7"/>
            <a:endCxn id="9" idx="2"/>
          </p:cNvCxnSpPr>
          <p:nvPr/>
        </p:nvCxnSpPr>
        <p:spPr>
          <a:xfrm flipV="1">
            <a:off x="6938279" y="3256992"/>
            <a:ext cx="854328" cy="308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1" idx="2"/>
          </p:cNvCxnSpPr>
          <p:nvPr/>
        </p:nvCxnSpPr>
        <p:spPr>
          <a:xfrm>
            <a:off x="6999131" y="5187782"/>
            <a:ext cx="793475" cy="447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3"/>
            <a:endCxn id="6" idx="6"/>
          </p:cNvCxnSpPr>
          <p:nvPr/>
        </p:nvCxnSpPr>
        <p:spPr>
          <a:xfrm flipH="1">
            <a:off x="4338061" y="5187782"/>
            <a:ext cx="915659" cy="462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51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111094" y="2014194"/>
            <a:ext cx="10256806" cy="424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Platform Advantage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zh-CN" altLang="en-US" sz="3200" b="1" dirty="0" smtClean="0"/>
              <a:t>平台水平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200" b="1" dirty="0" smtClean="0">
                <a:solidFill>
                  <a:schemeClr val="bg1"/>
                </a:solidFill>
              </a:rPr>
              <a:t>World’s First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Intelligent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3D </a:t>
            </a:r>
            <a:r>
              <a:rPr lang="en-US" sz="3200" b="1" dirty="0" smtClean="0">
                <a:solidFill>
                  <a:schemeClr val="bg1"/>
                </a:solidFill>
              </a:rPr>
              <a:t>Design </a:t>
            </a:r>
            <a:r>
              <a:rPr lang="en-US" sz="3200" b="1" dirty="0" smtClean="0">
                <a:solidFill>
                  <a:schemeClr val="bg1"/>
                </a:solidFill>
              </a:rPr>
              <a:t>Platform</a:t>
            </a:r>
          </a:p>
          <a:p>
            <a:pPr marL="0" indent="0" algn="ctr">
              <a:buNone/>
            </a:pPr>
            <a:r>
              <a:rPr lang="zh-CN" altLang="en-US" sz="3200" b="1" dirty="0" smtClean="0">
                <a:solidFill>
                  <a:schemeClr val="bg1"/>
                </a:solidFill>
              </a:rPr>
              <a:t>世界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首</a:t>
            </a:r>
            <a:r>
              <a:rPr lang="zh-CN" altLang="en-US" sz="3200" b="1" dirty="0">
                <a:solidFill>
                  <a:schemeClr val="bg1"/>
                </a:solidFill>
              </a:rPr>
              <a:t>家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智能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3D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设计平台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3600" b="1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673764" y="3612151"/>
            <a:ext cx="8980518" cy="1625191"/>
            <a:chOff x="12004" y="5064"/>
            <a:chExt cx="4867" cy="2191"/>
          </a:xfrm>
        </p:grpSpPr>
        <p:sp>
          <p:nvSpPr>
            <p:cNvPr id="5" name="Text Box 65"/>
            <p:cNvSpPr txBox="1"/>
            <p:nvPr/>
          </p:nvSpPr>
          <p:spPr>
            <a:xfrm rot="5400000">
              <a:off x="12635" y="4489"/>
              <a:ext cx="913" cy="2173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prstClr val="white"/>
                  </a:solidFill>
                </a:rPr>
                <a:t>Global</a:t>
              </a:r>
              <a:r>
                <a:rPr lang="zh-CN" altLang="en-US" sz="1600" dirty="0" smtClean="0">
                  <a:solidFill>
                    <a:prstClr val="white"/>
                  </a:solidFill>
                </a:rPr>
                <a:t> </a:t>
              </a:r>
              <a:r>
                <a:rPr lang="en-US" altLang="zh-CN" sz="1600" dirty="0" smtClean="0">
                  <a:solidFill>
                    <a:prstClr val="white"/>
                  </a:solidFill>
                </a:rPr>
                <a:t>Access</a:t>
              </a:r>
              <a:r>
                <a:rPr lang="zh-CN" altLang="en-US" sz="1600" dirty="0" smtClean="0">
                  <a:solidFill>
                    <a:prstClr val="white"/>
                  </a:solidFill>
                </a:rPr>
                <a:t> </a:t>
              </a:r>
              <a:r>
                <a:rPr lang="en-US" altLang="zh-CN" sz="1600" dirty="0" smtClean="0">
                  <a:solidFill>
                    <a:prstClr val="white"/>
                  </a:solidFill>
                </a:rPr>
                <a:t>from</a:t>
              </a:r>
              <a:r>
                <a:rPr lang="zh-CN" altLang="en-US" sz="1600" dirty="0" smtClean="0">
                  <a:solidFill>
                    <a:prstClr val="white"/>
                  </a:solidFill>
                </a:rPr>
                <a:t> </a:t>
              </a:r>
              <a:r>
                <a:rPr lang="en-US" altLang="zh-CN" sz="1600" dirty="0" smtClean="0">
                  <a:solidFill>
                    <a:prstClr val="white"/>
                  </a:solidFill>
                </a:rPr>
                <a:t>Cloud</a:t>
              </a:r>
              <a:endParaRPr lang="en-US" altLang="zh-CN" sz="1600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zh-CN" altLang="en-US" sz="1600" dirty="0">
                  <a:solidFill>
                    <a:prstClr val="white"/>
                  </a:solidFill>
                </a:rPr>
                <a:t>云</a:t>
              </a:r>
              <a:r>
                <a:rPr lang="zh-CN" altLang="en-US" sz="1600" dirty="0" smtClean="0">
                  <a:solidFill>
                    <a:prstClr val="white"/>
                  </a:solidFill>
                </a:rPr>
                <a:t>端全球访</a:t>
              </a:r>
              <a:r>
                <a:rPr lang="zh-CN" altLang="en-US" sz="1600" dirty="0">
                  <a:solidFill>
                    <a:prstClr val="white"/>
                  </a:solidFill>
                </a:rPr>
                <a:t>问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6" name="Text Box 66"/>
            <p:cNvSpPr txBox="1"/>
            <p:nvPr/>
          </p:nvSpPr>
          <p:spPr>
            <a:xfrm rot="5400000">
              <a:off x="12593" y="5670"/>
              <a:ext cx="996" cy="2173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prstClr val="white"/>
                  </a:solidFill>
                </a:rPr>
                <a:t>Make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 </a:t>
              </a:r>
              <a:r>
                <a:rPr lang="en-US" altLang="zh-CN" dirty="0" smtClean="0">
                  <a:solidFill>
                    <a:prstClr val="white"/>
                  </a:solidFill>
                </a:rPr>
                <a:t>3D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 </a:t>
              </a:r>
              <a:r>
                <a:rPr lang="en-US" altLang="zh-CN" dirty="0" smtClean="0">
                  <a:solidFill>
                    <a:prstClr val="white"/>
                  </a:solidFill>
                </a:rPr>
                <a:t>Modeling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 </a:t>
              </a:r>
              <a:r>
                <a:rPr lang="en-US" altLang="zh-CN" dirty="0" smtClean="0">
                  <a:solidFill>
                    <a:prstClr val="white"/>
                  </a:solidFill>
                </a:rPr>
                <a:t>Easy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 </a:t>
              </a:r>
              <a:r>
                <a:rPr lang="en-US" altLang="zh-CN" dirty="0" smtClean="0">
                  <a:solidFill>
                    <a:prstClr val="white"/>
                  </a:solidFill>
                </a:rPr>
                <a:t>and Fun</a:t>
              </a:r>
              <a:endParaRPr lang="en-US" altLang="zh-CN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zh-CN" altLang="en-US" dirty="0" smtClean="0">
                  <a:solidFill>
                    <a:prstClr val="white"/>
                  </a:solidFill>
                </a:rPr>
                <a:t>更简单和好玩的</a:t>
              </a:r>
              <a:r>
                <a:rPr lang="en-US" dirty="0" smtClean="0">
                  <a:solidFill>
                    <a:prstClr val="white"/>
                  </a:solidFill>
                </a:rPr>
                <a:t>3D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建模</a:t>
              </a:r>
              <a:r>
                <a:rPr lang="en-US" dirty="0" smtClean="0">
                  <a:solidFill>
                    <a:prstClr val="white"/>
                  </a:solidFill>
                </a:rPr>
                <a:t>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Text Box 67"/>
            <p:cNvSpPr txBox="1"/>
            <p:nvPr/>
          </p:nvSpPr>
          <p:spPr>
            <a:xfrm rot="5400000">
              <a:off x="15214" y="4403"/>
              <a:ext cx="996" cy="2318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prstClr val="white"/>
                  </a:solidFill>
                </a:rPr>
                <a:t>Intelligent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 </a:t>
              </a:r>
              <a:r>
                <a:rPr lang="en-US" altLang="zh-CN" dirty="0" smtClean="0">
                  <a:solidFill>
                    <a:prstClr val="white"/>
                  </a:solidFill>
                </a:rPr>
                <a:t>Modeling</a:t>
              </a:r>
            </a:p>
            <a:p>
              <a:pPr algn="ctr"/>
              <a:r>
                <a:rPr lang="zh-CN" altLang="en-US" dirty="0">
                  <a:solidFill>
                    <a:prstClr val="white"/>
                  </a:solidFill>
                </a:rPr>
                <a:t>智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能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化建模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Text Box 68"/>
            <p:cNvSpPr txBox="1"/>
            <p:nvPr/>
          </p:nvSpPr>
          <p:spPr>
            <a:xfrm rot="5400000">
              <a:off x="15214" y="5582"/>
              <a:ext cx="996" cy="231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prstClr val="white"/>
                  </a:solidFill>
                </a:rPr>
                <a:t>3D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 </a:t>
              </a:r>
              <a:r>
                <a:rPr lang="en-US" altLang="zh-CN" dirty="0" smtClean="0">
                  <a:solidFill>
                    <a:prstClr val="white"/>
                  </a:solidFill>
                </a:rPr>
                <a:t>Model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 </a:t>
              </a:r>
              <a:r>
                <a:rPr lang="en-US" altLang="zh-CN" dirty="0" smtClean="0">
                  <a:solidFill>
                    <a:prstClr val="white"/>
                  </a:solidFill>
                </a:rPr>
                <a:t>Eco System</a:t>
              </a:r>
              <a:endParaRPr lang="en-US" altLang="zh-CN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en-US" altLang="zh-CN" dirty="0" smtClean="0">
                  <a:solidFill>
                    <a:prstClr val="white"/>
                  </a:solidFill>
                </a:rPr>
                <a:t>3D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模型生态圈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6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60"/>
          <p:cNvSpPr txBox="1"/>
          <p:nvPr/>
        </p:nvSpPr>
        <p:spPr>
          <a:xfrm rot="5400000">
            <a:off x="9735682" y="1931402"/>
            <a:ext cx="461665" cy="282542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Subscription</a:t>
            </a:r>
            <a:r>
              <a:rPr lang="zh-CN" altLang="en-US" dirty="0" smtClean="0">
                <a:solidFill>
                  <a:prstClr val="white"/>
                </a:solidFill>
              </a:rPr>
              <a:t>认购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endParaRPr lang="en-US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62" y="1341505"/>
            <a:ext cx="4724734" cy="354355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05775" y="5159386"/>
            <a:ext cx="10256806" cy="13707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</a:rPr>
              <a:t>Targeted </a:t>
            </a:r>
            <a:r>
              <a:rPr lang="en-US" dirty="0" smtClean="0">
                <a:solidFill>
                  <a:prstClr val="white"/>
                </a:solidFill>
              </a:rPr>
              <a:t>Industry</a:t>
            </a:r>
          </a:p>
          <a:p>
            <a:r>
              <a:rPr lang="zh-CN" altLang="en-US" dirty="0" smtClean="0">
                <a:solidFill>
                  <a:prstClr val="white"/>
                </a:solidFill>
              </a:rPr>
              <a:t>目标行业</a:t>
            </a:r>
            <a:r>
              <a:rPr lang="en-US" dirty="0" smtClean="0">
                <a:solidFill>
                  <a:prstClr val="white"/>
                </a:solidFill>
              </a:rPr>
              <a:t>: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 Box 15"/>
          <p:cNvSpPr txBox="1"/>
          <p:nvPr/>
        </p:nvSpPr>
        <p:spPr>
          <a:xfrm>
            <a:off x="3878383" y="1874392"/>
            <a:ext cx="422084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Model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Repository</a:t>
            </a:r>
          </a:p>
          <a:p>
            <a:pPr algn="ctr"/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模型数据库</a:t>
            </a:r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7" name="Text Box 18"/>
          <p:cNvSpPr txBox="1"/>
          <p:nvPr/>
        </p:nvSpPr>
        <p:spPr>
          <a:xfrm>
            <a:off x="4289228" y="2975482"/>
            <a:ext cx="339915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Design &amp;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Printing</a:t>
            </a:r>
          </a:p>
          <a:p>
            <a:pPr algn="ctr"/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设计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&amp;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打印</a:t>
            </a:r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8" name="Text Box 19"/>
          <p:cNvSpPr txBox="1"/>
          <p:nvPr/>
        </p:nvSpPr>
        <p:spPr>
          <a:xfrm>
            <a:off x="4750419" y="4100066"/>
            <a:ext cx="2367531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Data AI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Engine</a:t>
            </a:r>
          </a:p>
          <a:p>
            <a:pPr algn="ctr"/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数据人工智能引擎</a:t>
            </a:r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9" name="Elbow Connector 8"/>
          <p:cNvCxnSpPr>
            <a:stCxn id="8" idx="3"/>
            <a:endCxn id="6" idx="3"/>
          </p:cNvCxnSpPr>
          <p:nvPr/>
        </p:nvCxnSpPr>
        <p:spPr>
          <a:xfrm flipV="1">
            <a:off x="7117950" y="2197558"/>
            <a:ext cx="981278" cy="2225674"/>
          </a:xfrm>
          <a:prstGeom prst="bentConnector3">
            <a:avLst>
              <a:gd name="adj1" fmla="val 123296"/>
            </a:avLst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>
            <a:off x="5988806" y="2520723"/>
            <a:ext cx="0" cy="454759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 flipH="1">
            <a:off x="5934185" y="3621813"/>
            <a:ext cx="54621" cy="478253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004497" y="1354961"/>
            <a:ext cx="1612900" cy="3550920"/>
            <a:chOff x="1359" y="2604"/>
            <a:chExt cx="2540" cy="5592"/>
          </a:xfrm>
        </p:grpSpPr>
        <p:pic>
          <p:nvPicPr>
            <p:cNvPr id="13" name="Picture 12" descr="fullE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" y="6848"/>
              <a:ext cx="2541" cy="1349"/>
            </a:xfrm>
            <a:prstGeom prst="rect">
              <a:avLst/>
            </a:prstGeom>
          </p:spPr>
        </p:pic>
        <p:pic>
          <p:nvPicPr>
            <p:cNvPr id="14" name="Picture 13" descr="Capture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9" y="2604"/>
              <a:ext cx="2541" cy="1349"/>
            </a:xfrm>
            <a:prstGeom prst="rect">
              <a:avLst/>
            </a:prstGeom>
          </p:spPr>
        </p:pic>
        <p:pic>
          <p:nvPicPr>
            <p:cNvPr id="15" name="Picture 14" descr="all3dmodel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9" y="4772"/>
              <a:ext cx="2541" cy="134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701629" y="5224772"/>
            <a:ext cx="4307401" cy="1176361"/>
            <a:chOff x="12005" y="5291"/>
            <a:chExt cx="4993" cy="1921"/>
          </a:xfrm>
        </p:grpSpPr>
        <p:sp>
          <p:nvSpPr>
            <p:cNvPr id="17" name="Text Box 65"/>
            <p:cNvSpPr txBox="1"/>
            <p:nvPr/>
          </p:nvSpPr>
          <p:spPr>
            <a:xfrm rot="5400000">
              <a:off x="12552" y="4757"/>
              <a:ext cx="1106" cy="2173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</a:rPr>
                <a:t>Personalized </a:t>
              </a:r>
              <a:r>
                <a:rPr lang="en-US" sz="1600" dirty="0" smtClean="0">
                  <a:solidFill>
                    <a:prstClr val="white"/>
                  </a:solidFill>
                </a:rPr>
                <a:t>Items</a:t>
              </a:r>
              <a:r>
                <a:rPr lang="zh-CN" altLang="en-US" sz="1600" dirty="0" smtClean="0">
                  <a:solidFill>
                    <a:prstClr val="white"/>
                  </a:solidFill>
                </a:rPr>
                <a:t>个性化物品</a:t>
              </a:r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18" name="Text Box 66"/>
            <p:cNvSpPr txBox="1"/>
            <p:nvPr/>
          </p:nvSpPr>
          <p:spPr>
            <a:xfrm rot="5400000">
              <a:off x="12715" y="5745"/>
              <a:ext cx="754" cy="217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Tools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工具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Text Box 67"/>
            <p:cNvSpPr txBox="1"/>
            <p:nvPr/>
          </p:nvSpPr>
          <p:spPr>
            <a:xfrm rot="5400000">
              <a:off x="15427" y="4658"/>
              <a:ext cx="754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Education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教育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Text Box 68"/>
            <p:cNvSpPr txBox="1"/>
            <p:nvPr/>
          </p:nvSpPr>
          <p:spPr>
            <a:xfrm rot="5400000">
              <a:off x="15427" y="5640"/>
              <a:ext cx="754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Toys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玩具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518071" y="1315579"/>
            <a:ext cx="2842009" cy="2818962"/>
            <a:chOff x="11971" y="2564"/>
            <a:chExt cx="2415" cy="2660"/>
          </a:xfrm>
        </p:grpSpPr>
        <p:sp>
          <p:nvSpPr>
            <p:cNvPr id="22" name="Text Box 56"/>
            <p:cNvSpPr txBox="1"/>
            <p:nvPr/>
          </p:nvSpPr>
          <p:spPr>
            <a:xfrm rot="5400000">
              <a:off x="12938" y="1620"/>
              <a:ext cx="436" cy="232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Cloud </a:t>
              </a:r>
              <a:r>
                <a:rPr lang="en-US" dirty="0" smtClean="0">
                  <a:solidFill>
                    <a:prstClr val="white"/>
                  </a:solidFill>
                </a:rPr>
                <a:t>Based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云基础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Text Box 60"/>
            <p:cNvSpPr txBox="1"/>
            <p:nvPr/>
          </p:nvSpPr>
          <p:spPr>
            <a:xfrm rot="5400000">
              <a:off x="12948" y="2148"/>
              <a:ext cx="436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Easy to </a:t>
              </a:r>
              <a:r>
                <a:rPr lang="en-US" dirty="0" smtClean="0">
                  <a:solidFill>
                    <a:prstClr val="white"/>
                  </a:solidFill>
                </a:rPr>
                <a:t>Use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简单易用</a:t>
              </a:r>
              <a:r>
                <a:rPr lang="en-US" dirty="0" smtClean="0">
                  <a:solidFill>
                    <a:prstClr val="white"/>
                  </a:solidFill>
                </a:rPr>
                <a:t>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Text Box 61"/>
            <p:cNvSpPr txBox="1"/>
            <p:nvPr/>
          </p:nvSpPr>
          <p:spPr>
            <a:xfrm rot="5400000">
              <a:off x="12969" y="2704"/>
              <a:ext cx="436" cy="239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Mesh </a:t>
              </a:r>
              <a:r>
                <a:rPr lang="en-US" dirty="0" smtClean="0">
                  <a:solidFill>
                    <a:prstClr val="white"/>
                  </a:solidFill>
                </a:rPr>
                <a:t>Modeling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网格模型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Text Box 62"/>
            <p:cNvSpPr txBox="1"/>
            <p:nvPr/>
          </p:nvSpPr>
          <p:spPr>
            <a:xfrm rot="5400000">
              <a:off x="12969" y="3820"/>
              <a:ext cx="436" cy="237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3D </a:t>
              </a:r>
              <a:r>
                <a:rPr lang="en-US" dirty="0" smtClean="0">
                  <a:solidFill>
                    <a:prstClr val="white"/>
                  </a:solidFill>
                </a:rPr>
                <a:t>filter 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滤波器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058155" y="261155"/>
            <a:ext cx="821250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World easiest </a:t>
            </a:r>
            <a:r>
              <a:rPr lang="en-US" sz="2800" b="1" dirty="0" smtClean="0"/>
              <a:t>and most fun 3D </a:t>
            </a:r>
            <a:r>
              <a:rPr lang="en-US" sz="2800" b="1" dirty="0"/>
              <a:t>design </a:t>
            </a:r>
            <a:r>
              <a:rPr lang="en-US" sz="2800" b="1" dirty="0" smtClean="0"/>
              <a:t>platform</a:t>
            </a:r>
          </a:p>
          <a:p>
            <a:r>
              <a:rPr lang="zh-CN" altLang="en-US" sz="2800" b="1" dirty="0" smtClean="0"/>
              <a:t>全球最简单有趣的</a:t>
            </a:r>
            <a:r>
              <a:rPr lang="en-US" altLang="zh-CN" sz="2800" b="1" dirty="0" smtClean="0"/>
              <a:t>3D</a:t>
            </a:r>
            <a:r>
              <a:rPr lang="zh-CN" altLang="en-US" sz="2800" b="1" dirty="0" smtClean="0"/>
              <a:t>设计平台</a:t>
            </a:r>
            <a:endParaRPr lang="en-US" sz="2800" b="1" dirty="0"/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Text Box 60"/>
          <p:cNvSpPr txBox="1"/>
          <p:nvPr/>
        </p:nvSpPr>
        <p:spPr>
          <a:xfrm rot="5400000">
            <a:off x="9591606" y="3149192"/>
            <a:ext cx="677108" cy="277665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dirty="0">
                <a:solidFill>
                  <a:prstClr val="white"/>
                </a:solidFill>
              </a:rPr>
              <a:t>3D model </a:t>
            </a:r>
            <a:r>
              <a:rPr lang="en-US" dirty="0" smtClean="0">
                <a:solidFill>
                  <a:prstClr val="white"/>
                </a:solidFill>
              </a:rPr>
              <a:t>database</a:t>
            </a:r>
          </a:p>
          <a:p>
            <a:r>
              <a:rPr lang="en-US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模型数据库</a:t>
            </a:r>
            <a:endParaRPr lang="en-US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30" name="Text Box 67"/>
          <p:cNvSpPr txBox="1"/>
          <p:nvPr/>
        </p:nvSpPr>
        <p:spPr>
          <a:xfrm rot="5400000">
            <a:off x="8922574" y="4526639"/>
            <a:ext cx="461665" cy="2060962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Furniture</a:t>
            </a:r>
            <a:r>
              <a:rPr lang="zh-CN" altLang="en-US" dirty="0" smtClean="0">
                <a:solidFill>
                  <a:prstClr val="white"/>
                </a:solidFill>
              </a:rPr>
              <a:t>家具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Text Box 67"/>
          <p:cNvSpPr txBox="1"/>
          <p:nvPr/>
        </p:nvSpPr>
        <p:spPr>
          <a:xfrm rot="5400000">
            <a:off x="8922574" y="5156837"/>
            <a:ext cx="461665" cy="2060962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Automotive</a:t>
            </a:r>
            <a:r>
              <a:rPr lang="zh-CN" altLang="en-US" dirty="0" smtClean="0">
                <a:solidFill>
                  <a:prstClr val="white"/>
                </a:solidFill>
              </a:rPr>
              <a:t>汽车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90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  <p:bldP spid="29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b="1" dirty="0" smtClean="0"/>
              <a:t>Product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Advantage</a:t>
            </a:r>
          </a:p>
          <a:p>
            <a:pPr marL="0" indent="0">
              <a:buNone/>
            </a:pPr>
            <a:r>
              <a:rPr lang="zh-CN" altLang="en-US" sz="3200" b="1" dirty="0" smtClean="0"/>
              <a:t>产品方案</a:t>
            </a:r>
            <a:endParaRPr lang="en-US" altLang="zh-CN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22468" y="691136"/>
            <a:ext cx="9175298" cy="5920069"/>
            <a:chOff x="-14916" y="1066800"/>
            <a:chExt cx="9175298" cy="5920069"/>
          </a:xfrm>
        </p:grpSpPr>
        <p:sp>
          <p:nvSpPr>
            <p:cNvPr id="5" name="Rectangle 4"/>
            <p:cNvSpPr/>
            <p:nvPr/>
          </p:nvSpPr>
          <p:spPr>
            <a:xfrm>
              <a:off x="-14916" y="3135050"/>
              <a:ext cx="4599897" cy="3851819"/>
            </a:xfrm>
            <a:prstGeom prst="rect">
              <a:avLst/>
            </a:prstGeom>
            <a:blipFill dpi="0" rotWithShape="1">
              <a:blip r:embed="rId2" cstate="print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50771" y="3334090"/>
              <a:ext cx="5209611" cy="3591417"/>
            </a:xfrm>
            <a:prstGeom prst="rect">
              <a:avLst/>
            </a:prstGeom>
            <a:blipFill dpi="0" rotWithShape="1">
              <a:blip r:embed="rId3" cstate="print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6000" r="-33000"/>
              </a:stretch>
            </a:blipFill>
            <a:ln>
              <a:solidFill>
                <a:schemeClr val="tx2"/>
              </a:solidFill>
            </a:ln>
            <a:effectLst>
              <a:glow rad="1270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>
                <a:sym typeface="+mn-ea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-253" y="1066800"/>
              <a:ext cx="3948430" cy="2057400"/>
            </a:xfrm>
            <a:prstGeom prst="rect">
              <a:avLst/>
            </a:prstGeom>
            <a:blipFill dpi="0" rotWithShape="1">
              <a:blip r:embed="rId4" cstate="print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3336" r="-27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947542" y="1066800"/>
              <a:ext cx="5196840" cy="2776909"/>
            </a:xfrm>
            <a:prstGeom prst="rect">
              <a:avLst/>
            </a:prstGeom>
            <a:blipFill dpi="0" rotWithShape="1">
              <a:blip r:embed="rId5" cstate="print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solidFill>
                <a:schemeClr val="tx2"/>
              </a:solidFill>
            </a:ln>
            <a:effectLst>
              <a:glow rad="1270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2967822" y="1025048"/>
            <a:ext cx="1414462" cy="524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Scanning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/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扫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描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/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建模型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62207" y="1134748"/>
            <a:ext cx="18288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 Editing 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模型编辑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37098" y="1972948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Editing</a:t>
            </a:r>
          </a:p>
          <a:p>
            <a:pPr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网格编辑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75922" y="1972948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Repair</a:t>
            </a:r>
          </a:p>
          <a:p>
            <a:pPr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网格修补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98274" y="1972948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Validation</a:t>
            </a:r>
          </a:p>
          <a:p>
            <a:pPr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网格校验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04539" y="5104685"/>
            <a:ext cx="1411857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G-Code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Generation</a:t>
            </a:r>
          </a:p>
          <a:p>
            <a:pPr lvl="0"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易录代码生成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55465" y="5646975"/>
            <a:ext cx="1107058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Mesh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Slicing</a:t>
            </a:r>
          </a:p>
          <a:p>
            <a:pPr lvl="0"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网格刨切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34766" y="4342374"/>
            <a:ext cx="210756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3D Preprocessing</a:t>
            </a:r>
          </a:p>
          <a:p>
            <a:pPr lvl="0"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预处理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80844" y="2734948"/>
            <a:ext cx="102223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Sculpturing</a:t>
            </a:r>
          </a:p>
          <a:p>
            <a:pPr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塑刻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37844" y="2734948"/>
            <a:ext cx="990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</a:p>
          <a:p>
            <a:pPr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建模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19" name="Straight Arrow Connector 18"/>
          <p:cNvCxnSpPr>
            <a:stCxn id="9" idx="3"/>
            <a:endCxn id="10" idx="1"/>
          </p:cNvCxnSpPr>
          <p:nvPr/>
        </p:nvCxnSpPr>
        <p:spPr>
          <a:xfrm>
            <a:off x="4382284" y="1287148"/>
            <a:ext cx="2679923" cy="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" idx="2"/>
            <a:endCxn id="12" idx="0"/>
          </p:cNvCxnSpPr>
          <p:nvPr/>
        </p:nvCxnSpPr>
        <p:spPr>
          <a:xfrm flipH="1">
            <a:off x="6685522" y="1439548"/>
            <a:ext cx="1291085" cy="53340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2"/>
            <a:endCxn id="13" idx="0"/>
          </p:cNvCxnSpPr>
          <p:nvPr/>
        </p:nvCxnSpPr>
        <p:spPr>
          <a:xfrm>
            <a:off x="8052807" y="1439548"/>
            <a:ext cx="1431290" cy="5334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2"/>
            <a:endCxn id="17" idx="0"/>
          </p:cNvCxnSpPr>
          <p:nvPr/>
        </p:nvCxnSpPr>
        <p:spPr>
          <a:xfrm>
            <a:off x="8122899" y="2277748"/>
            <a:ext cx="545465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2"/>
            <a:endCxn id="18" idx="0"/>
          </p:cNvCxnSpPr>
          <p:nvPr/>
        </p:nvCxnSpPr>
        <p:spPr>
          <a:xfrm flipH="1">
            <a:off x="7509488" y="2277748"/>
            <a:ext cx="613410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2"/>
            <a:endCxn id="14" idx="0"/>
          </p:cNvCxnSpPr>
          <p:nvPr/>
        </p:nvCxnSpPr>
        <p:spPr>
          <a:xfrm>
            <a:off x="8188831" y="4647174"/>
            <a:ext cx="1122045" cy="4572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3"/>
            <a:endCxn id="11" idx="1"/>
          </p:cNvCxnSpPr>
          <p:nvPr/>
        </p:nvCxnSpPr>
        <p:spPr>
          <a:xfrm>
            <a:off x="7295122" y="2125348"/>
            <a:ext cx="141976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3"/>
            <a:endCxn id="13" idx="1"/>
          </p:cNvCxnSpPr>
          <p:nvPr/>
        </p:nvCxnSpPr>
        <p:spPr>
          <a:xfrm>
            <a:off x="8656298" y="2125348"/>
            <a:ext cx="141976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5" idx="3"/>
            <a:endCxn id="14" idx="2"/>
          </p:cNvCxnSpPr>
          <p:nvPr/>
        </p:nvCxnSpPr>
        <p:spPr>
          <a:xfrm flipV="1">
            <a:off x="8762523" y="5409485"/>
            <a:ext cx="547945" cy="38989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027353" y="4342374"/>
            <a:ext cx="12954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Printing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/Make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ctr"/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打印或制造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29" name="Straight Arrow Connector 28"/>
          <p:cNvCxnSpPr>
            <a:stCxn id="16" idx="2"/>
            <a:endCxn id="32" idx="0"/>
          </p:cNvCxnSpPr>
          <p:nvPr/>
        </p:nvCxnSpPr>
        <p:spPr>
          <a:xfrm flipH="1">
            <a:off x="7230651" y="4647174"/>
            <a:ext cx="958215" cy="45720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3"/>
          </p:cNvCxnSpPr>
          <p:nvPr/>
        </p:nvCxnSpPr>
        <p:spPr>
          <a:xfrm flipH="1">
            <a:off x="7656250" y="1287148"/>
            <a:ext cx="1234757" cy="3110162"/>
          </a:xfrm>
          <a:prstGeom prst="bentConnector4">
            <a:avLst>
              <a:gd name="adj1" fmla="val -107240"/>
              <a:gd name="adj2" fmla="val 62712"/>
            </a:avLst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9867366" y="691136"/>
            <a:ext cx="914400" cy="914400"/>
          </a:xfrm>
          <a:prstGeom prst="ellipse">
            <a:avLst/>
          </a:prstGeom>
          <a:blipFill>
            <a:blip r:embed="rId6" cstate="print"/>
            <a:stretch>
              <a:fillRect l="-33336" r="-2775"/>
            </a:stretch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294026" y="5104374"/>
            <a:ext cx="187261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Design for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Manufacturing</a:t>
            </a:r>
          </a:p>
          <a:p>
            <a:pPr lvl="0"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制造设计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cxnSp>
        <p:nvCxnSpPr>
          <p:cNvPr id="33" name="Straight Arrow Connector 32"/>
          <p:cNvCxnSpPr>
            <a:stCxn id="32" idx="2"/>
            <a:endCxn id="15" idx="1"/>
          </p:cNvCxnSpPr>
          <p:nvPr/>
        </p:nvCxnSpPr>
        <p:spPr>
          <a:xfrm>
            <a:off x="7230334" y="5409174"/>
            <a:ext cx="425131" cy="390201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6" idx="1"/>
            <a:endCxn id="28" idx="3"/>
          </p:cNvCxnSpPr>
          <p:nvPr/>
        </p:nvCxnSpPr>
        <p:spPr>
          <a:xfrm flipH="1">
            <a:off x="4322753" y="4494774"/>
            <a:ext cx="2812013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661581" y="3363380"/>
            <a:ext cx="914400" cy="914400"/>
          </a:xfrm>
          <a:prstGeom prst="ellipse">
            <a:avLst/>
          </a:prstGeom>
          <a:blipFill rotWithShape="1">
            <a:blip r:embed="rId7" cstate="print"/>
            <a:stretch>
              <a:fillRect l="-33336" r="-2775"/>
            </a:stretch>
          </a:blip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76574" y="6770"/>
            <a:ext cx="11622092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</a:pP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Simplify 3D </a:t>
            </a: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Design </a:t>
            </a: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Process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 </a:t>
            </a:r>
            <a:r>
              <a:rPr lang="zh-CN" altLang="en-US" sz="3600" b="1" cap="all" dirty="0">
                <a:latin typeface="+mj-lt"/>
                <a:ea typeface="+mj-ea"/>
                <a:cs typeface="+mj-cs"/>
                <a:sym typeface="+mn-ea"/>
              </a:rPr>
              <a:t> 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           </a:t>
            </a:r>
            <a:r>
              <a:rPr lang="zh-CN" altLang="en-US" sz="3200" b="1" cap="all" dirty="0" smtClean="0">
                <a:latin typeface="+mj-lt"/>
                <a:ea typeface="+mj-ea"/>
                <a:cs typeface="+mj-cs"/>
                <a:sym typeface="+mn-ea"/>
              </a:rPr>
              <a:t>简易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 </a:t>
            </a:r>
            <a:r>
              <a:rPr lang="en-US" sz="3200" b="1" cap="all" dirty="0" smtClean="0">
                <a:latin typeface="+mj-lt"/>
                <a:ea typeface="+mj-ea"/>
                <a:cs typeface="+mj-cs"/>
                <a:sym typeface="+mn-ea"/>
              </a:rPr>
              <a:t>3</a:t>
            </a:r>
            <a:r>
              <a:rPr lang="en-US" altLang="zh-CN" sz="3200" b="1" cap="all" dirty="0" smtClean="0">
                <a:latin typeface="+mj-lt"/>
                <a:ea typeface="+mj-ea"/>
                <a:cs typeface="+mj-cs"/>
                <a:sym typeface="+mn-ea"/>
              </a:rPr>
              <a:t>D</a:t>
            </a:r>
            <a:r>
              <a:rPr lang="zh-CN" altLang="en-US" sz="3200" b="1" cap="all" dirty="0" smtClean="0">
                <a:latin typeface="+mj-lt"/>
                <a:ea typeface="+mj-ea"/>
                <a:cs typeface="+mj-cs"/>
                <a:sym typeface="+mn-ea"/>
              </a:rPr>
              <a:t> </a:t>
            </a:r>
            <a:r>
              <a:rPr lang="zh-CN" altLang="en-US" sz="3200" b="1" cap="all" dirty="0">
                <a:latin typeface="+mj-lt"/>
                <a:ea typeface="+mj-ea"/>
                <a:cs typeface="+mj-cs"/>
                <a:sym typeface="+mn-ea"/>
              </a:rPr>
              <a:t>设</a:t>
            </a:r>
            <a:r>
              <a:rPr lang="zh-CN" altLang="en-US" sz="3200" b="1" cap="all" dirty="0" smtClean="0">
                <a:latin typeface="+mj-lt"/>
                <a:ea typeface="+mj-ea"/>
                <a:cs typeface="+mj-cs"/>
                <a:sym typeface="+mn-ea"/>
              </a:rPr>
              <a:t>计流程</a:t>
            </a:r>
            <a:endParaRPr lang="en-US" sz="3200" b="1" cap="all" dirty="0">
              <a:latin typeface="+mj-lt"/>
              <a:ea typeface="+mj-ea"/>
              <a:cs typeface="+mj-cs"/>
              <a:sym typeface="+mn-ea"/>
            </a:endParaRPr>
          </a:p>
        </p:txBody>
      </p:sp>
      <p:cxnSp>
        <p:nvCxnSpPr>
          <p:cNvPr id="54" name="Straight Arrow Connector 53"/>
          <p:cNvCxnSpPr>
            <a:stCxn id="28" idx="0"/>
            <a:endCxn id="9" idx="2"/>
          </p:cNvCxnSpPr>
          <p:nvPr/>
        </p:nvCxnSpPr>
        <p:spPr>
          <a:xfrm flipV="1">
            <a:off x="3675053" y="1549247"/>
            <a:ext cx="0" cy="2793127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798" y="2947343"/>
            <a:ext cx="1577968" cy="13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8" grpId="0" animBg="1"/>
      <p:bldP spid="31" grpId="0" animBg="1"/>
      <p:bldP spid="32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22468" y="691136"/>
            <a:ext cx="9175298" cy="5920069"/>
            <a:chOff x="-14916" y="1066800"/>
            <a:chExt cx="9175298" cy="5920069"/>
          </a:xfrm>
        </p:grpSpPr>
        <p:sp>
          <p:nvSpPr>
            <p:cNvPr id="5" name="Rectangle 4"/>
            <p:cNvSpPr/>
            <p:nvPr/>
          </p:nvSpPr>
          <p:spPr>
            <a:xfrm>
              <a:off x="-14916" y="3135050"/>
              <a:ext cx="4599897" cy="3851819"/>
            </a:xfrm>
            <a:prstGeom prst="rect">
              <a:avLst/>
            </a:prstGeom>
            <a:blipFill dpi="0" rotWithShape="1">
              <a:blip r:embed="rId2" cstate="print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50771" y="3334090"/>
              <a:ext cx="5209611" cy="3591417"/>
            </a:xfrm>
            <a:prstGeom prst="rect">
              <a:avLst/>
            </a:prstGeom>
            <a:blipFill dpi="0" rotWithShape="1">
              <a:blip r:embed="rId3" cstate="print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6000" r="-33000"/>
              </a:stretch>
            </a:blipFill>
            <a:ln>
              <a:solidFill>
                <a:schemeClr val="tx2"/>
              </a:solidFill>
            </a:ln>
            <a:effectLst>
              <a:glow rad="1270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>
                <a:sym typeface="+mn-ea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-253" y="1066800"/>
              <a:ext cx="3948430" cy="2057400"/>
            </a:xfrm>
            <a:prstGeom prst="rect">
              <a:avLst/>
            </a:prstGeom>
            <a:blipFill dpi="0" rotWithShape="1">
              <a:blip r:embed="rId4" cstate="print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3336" r="-27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947542" y="1066800"/>
              <a:ext cx="5196840" cy="2776909"/>
            </a:xfrm>
            <a:prstGeom prst="rect">
              <a:avLst/>
            </a:prstGeom>
            <a:blipFill dpi="0" rotWithShape="1">
              <a:blip r:embed="rId5" cstate="print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solidFill>
                <a:schemeClr val="tx2"/>
              </a:solidFill>
            </a:ln>
            <a:effectLst>
              <a:glow rad="1270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2967822" y="1025048"/>
            <a:ext cx="1414462" cy="524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Scanning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/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扫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描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/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建模型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62207" y="1134748"/>
            <a:ext cx="18288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 Editing 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模型编辑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37098" y="1972948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Editing</a:t>
            </a:r>
          </a:p>
          <a:p>
            <a:pPr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网格编辑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75922" y="1972948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Repair</a:t>
            </a:r>
          </a:p>
          <a:p>
            <a:pPr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网格修补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98274" y="1972948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Validation</a:t>
            </a:r>
          </a:p>
          <a:p>
            <a:pPr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网格校验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04539" y="5104685"/>
            <a:ext cx="1411857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G-Code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Generation</a:t>
            </a:r>
          </a:p>
          <a:p>
            <a:pPr lvl="0"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易录代码生成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55465" y="5646975"/>
            <a:ext cx="1107058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Mesh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Slicing</a:t>
            </a:r>
          </a:p>
          <a:p>
            <a:pPr lvl="0"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网格刨切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34766" y="4342374"/>
            <a:ext cx="210756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3D Preprocessing</a:t>
            </a:r>
          </a:p>
          <a:p>
            <a:pPr lvl="0"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预处理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80844" y="2734948"/>
            <a:ext cx="102223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Sculpturing</a:t>
            </a:r>
          </a:p>
          <a:p>
            <a:pPr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塑刻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37844" y="2734948"/>
            <a:ext cx="990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</a:p>
          <a:p>
            <a:pPr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建模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19" name="Straight Arrow Connector 18"/>
          <p:cNvCxnSpPr>
            <a:stCxn id="9" idx="3"/>
            <a:endCxn id="10" idx="1"/>
          </p:cNvCxnSpPr>
          <p:nvPr/>
        </p:nvCxnSpPr>
        <p:spPr>
          <a:xfrm>
            <a:off x="4382284" y="1287148"/>
            <a:ext cx="2679923" cy="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" idx="2"/>
            <a:endCxn id="12" idx="0"/>
          </p:cNvCxnSpPr>
          <p:nvPr/>
        </p:nvCxnSpPr>
        <p:spPr>
          <a:xfrm flipH="1">
            <a:off x="6685522" y="1439548"/>
            <a:ext cx="1291085" cy="53340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2"/>
            <a:endCxn id="13" idx="0"/>
          </p:cNvCxnSpPr>
          <p:nvPr/>
        </p:nvCxnSpPr>
        <p:spPr>
          <a:xfrm>
            <a:off x="8052807" y="1439548"/>
            <a:ext cx="1431290" cy="5334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2"/>
            <a:endCxn id="17" idx="0"/>
          </p:cNvCxnSpPr>
          <p:nvPr/>
        </p:nvCxnSpPr>
        <p:spPr>
          <a:xfrm>
            <a:off x="8122899" y="2277748"/>
            <a:ext cx="545465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2"/>
            <a:endCxn id="18" idx="0"/>
          </p:cNvCxnSpPr>
          <p:nvPr/>
        </p:nvCxnSpPr>
        <p:spPr>
          <a:xfrm flipH="1">
            <a:off x="7509488" y="2277748"/>
            <a:ext cx="613410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" idx="2"/>
            <a:endCxn id="14" idx="0"/>
          </p:cNvCxnSpPr>
          <p:nvPr/>
        </p:nvCxnSpPr>
        <p:spPr>
          <a:xfrm>
            <a:off x="8188831" y="4647174"/>
            <a:ext cx="1122045" cy="4572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3"/>
            <a:endCxn id="11" idx="1"/>
          </p:cNvCxnSpPr>
          <p:nvPr/>
        </p:nvCxnSpPr>
        <p:spPr>
          <a:xfrm>
            <a:off x="7295122" y="2125348"/>
            <a:ext cx="141976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3"/>
            <a:endCxn id="13" idx="1"/>
          </p:cNvCxnSpPr>
          <p:nvPr/>
        </p:nvCxnSpPr>
        <p:spPr>
          <a:xfrm>
            <a:off x="8656298" y="2125348"/>
            <a:ext cx="141976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5" idx="3"/>
            <a:endCxn id="14" idx="2"/>
          </p:cNvCxnSpPr>
          <p:nvPr/>
        </p:nvCxnSpPr>
        <p:spPr>
          <a:xfrm flipV="1">
            <a:off x="8762523" y="5409485"/>
            <a:ext cx="547945" cy="38989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027353" y="4342374"/>
            <a:ext cx="12954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Printing</a:t>
            </a:r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/Make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ctr"/>
            <a:r>
              <a:rPr lang="en-US" altLang="zh-CN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</a:t>
            </a:r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打印或制造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29" name="Straight Arrow Connector 28"/>
          <p:cNvCxnSpPr>
            <a:stCxn id="16" idx="2"/>
            <a:endCxn id="32" idx="0"/>
          </p:cNvCxnSpPr>
          <p:nvPr/>
        </p:nvCxnSpPr>
        <p:spPr>
          <a:xfrm flipH="1">
            <a:off x="7230651" y="4647174"/>
            <a:ext cx="958215" cy="45720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0" idx="3"/>
          </p:cNvCxnSpPr>
          <p:nvPr/>
        </p:nvCxnSpPr>
        <p:spPr>
          <a:xfrm flipH="1">
            <a:off x="7656250" y="1287148"/>
            <a:ext cx="1234757" cy="3110162"/>
          </a:xfrm>
          <a:prstGeom prst="bentConnector4">
            <a:avLst>
              <a:gd name="adj1" fmla="val -107240"/>
              <a:gd name="adj2" fmla="val 62712"/>
            </a:avLst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9867366" y="691136"/>
            <a:ext cx="914400" cy="914400"/>
          </a:xfrm>
          <a:prstGeom prst="ellipse">
            <a:avLst/>
          </a:prstGeom>
          <a:blipFill>
            <a:blip r:embed="rId6" cstate="print"/>
            <a:stretch>
              <a:fillRect l="-33336" r="-2775"/>
            </a:stretch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294026" y="5104374"/>
            <a:ext cx="187261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Design for </a:t>
            </a:r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Manufacturing</a:t>
            </a:r>
          </a:p>
          <a:p>
            <a:pPr lvl="0" algn="ctr"/>
            <a:r>
              <a:rPr lang="zh-CN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制造设计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cxnSp>
        <p:nvCxnSpPr>
          <p:cNvPr id="33" name="Straight Arrow Connector 32"/>
          <p:cNvCxnSpPr>
            <a:stCxn id="32" idx="2"/>
            <a:endCxn id="15" idx="1"/>
          </p:cNvCxnSpPr>
          <p:nvPr/>
        </p:nvCxnSpPr>
        <p:spPr>
          <a:xfrm>
            <a:off x="7230334" y="5409174"/>
            <a:ext cx="425131" cy="390201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6" idx="1"/>
            <a:endCxn id="28" idx="3"/>
          </p:cNvCxnSpPr>
          <p:nvPr/>
        </p:nvCxnSpPr>
        <p:spPr>
          <a:xfrm flipH="1">
            <a:off x="4322753" y="4494774"/>
            <a:ext cx="2812013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661581" y="3363380"/>
            <a:ext cx="914400" cy="914400"/>
          </a:xfrm>
          <a:prstGeom prst="ellipse">
            <a:avLst/>
          </a:prstGeom>
          <a:blipFill rotWithShape="1">
            <a:blip r:embed="rId7" cstate="print"/>
            <a:stretch>
              <a:fillRect l="-33336" r="-2775"/>
            </a:stretch>
          </a:blip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76574" y="6770"/>
            <a:ext cx="11622092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</a:pP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Simplify 3D </a:t>
            </a: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Design </a:t>
            </a: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Process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 </a:t>
            </a:r>
            <a:r>
              <a:rPr lang="zh-CN" altLang="en-US" sz="3600" b="1" cap="all" dirty="0">
                <a:latin typeface="+mj-lt"/>
                <a:ea typeface="+mj-ea"/>
                <a:cs typeface="+mj-cs"/>
                <a:sym typeface="+mn-ea"/>
              </a:rPr>
              <a:t> 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           </a:t>
            </a:r>
            <a:r>
              <a:rPr lang="zh-CN" altLang="en-US" sz="3200" b="1" cap="all" dirty="0" smtClean="0">
                <a:latin typeface="+mj-lt"/>
                <a:ea typeface="+mj-ea"/>
                <a:cs typeface="+mj-cs"/>
                <a:sym typeface="+mn-ea"/>
              </a:rPr>
              <a:t>简易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 </a:t>
            </a:r>
            <a:r>
              <a:rPr lang="en-US" sz="3200" b="1" cap="all" dirty="0" smtClean="0">
                <a:latin typeface="+mj-lt"/>
                <a:ea typeface="+mj-ea"/>
                <a:cs typeface="+mj-cs"/>
                <a:sym typeface="+mn-ea"/>
              </a:rPr>
              <a:t>3</a:t>
            </a:r>
            <a:r>
              <a:rPr lang="en-US" altLang="zh-CN" sz="3200" b="1" cap="all" dirty="0" smtClean="0">
                <a:latin typeface="+mj-lt"/>
                <a:ea typeface="+mj-ea"/>
                <a:cs typeface="+mj-cs"/>
                <a:sym typeface="+mn-ea"/>
              </a:rPr>
              <a:t>D</a:t>
            </a:r>
            <a:r>
              <a:rPr lang="zh-CN" altLang="en-US" sz="3200" b="1" cap="all" dirty="0" smtClean="0">
                <a:latin typeface="+mj-lt"/>
                <a:ea typeface="+mj-ea"/>
                <a:cs typeface="+mj-cs"/>
                <a:sym typeface="+mn-ea"/>
              </a:rPr>
              <a:t> </a:t>
            </a:r>
            <a:r>
              <a:rPr lang="zh-CN" altLang="en-US" sz="3200" b="1" cap="all" dirty="0">
                <a:latin typeface="+mj-lt"/>
                <a:ea typeface="+mj-ea"/>
                <a:cs typeface="+mj-cs"/>
                <a:sym typeface="+mn-ea"/>
              </a:rPr>
              <a:t>设</a:t>
            </a:r>
            <a:r>
              <a:rPr lang="zh-CN" altLang="en-US" sz="3200" b="1" cap="all" dirty="0" smtClean="0">
                <a:latin typeface="+mj-lt"/>
                <a:ea typeface="+mj-ea"/>
                <a:cs typeface="+mj-cs"/>
                <a:sym typeface="+mn-ea"/>
              </a:rPr>
              <a:t>计流程</a:t>
            </a:r>
            <a:endParaRPr lang="en-US" sz="3200" b="1" cap="all" dirty="0">
              <a:latin typeface="+mj-lt"/>
              <a:ea typeface="+mj-ea"/>
              <a:cs typeface="+mj-cs"/>
              <a:sym typeface="+mn-ea"/>
            </a:endParaRPr>
          </a:p>
        </p:txBody>
      </p:sp>
      <p:cxnSp>
        <p:nvCxnSpPr>
          <p:cNvPr id="54" name="Straight Arrow Connector 53"/>
          <p:cNvCxnSpPr>
            <a:stCxn id="28" idx="0"/>
            <a:endCxn id="9" idx="2"/>
          </p:cNvCxnSpPr>
          <p:nvPr/>
        </p:nvCxnSpPr>
        <p:spPr>
          <a:xfrm flipV="1">
            <a:off x="3675053" y="1549247"/>
            <a:ext cx="0" cy="2793127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798" y="2947343"/>
            <a:ext cx="1577968" cy="134620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5773217" y="796781"/>
            <a:ext cx="4776555" cy="575306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Intelligent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智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能化设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计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33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174" y="693402"/>
            <a:ext cx="5575687" cy="4730896"/>
          </a:xfrm>
        </p:spPr>
        <p:txBody>
          <a:bodyPr>
            <a:noAutofit/>
          </a:bodyPr>
          <a:lstStyle/>
          <a:p>
            <a:r>
              <a:rPr lang="en-US" altLang="zh-CN" b="1" dirty="0" smtClean="0"/>
              <a:t>Product </a:t>
            </a:r>
            <a:r>
              <a:rPr lang="en-US" altLang="zh-CN" b="1" dirty="0" smtClean="0"/>
              <a:t>&amp; Use Cases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产</a:t>
            </a:r>
            <a:r>
              <a:rPr lang="zh-CN" altLang="en-US" b="1" dirty="0" smtClean="0"/>
              <a:t>品概况</a:t>
            </a:r>
            <a:endParaRPr lang="en-US" altLang="zh-CN" sz="1600" b="1" dirty="0" smtClean="0"/>
          </a:p>
          <a:p>
            <a:r>
              <a:rPr lang="en-US" altLang="zh-CN" b="1" dirty="0" smtClean="0"/>
              <a:t>Development Roadmap</a:t>
            </a:r>
          </a:p>
          <a:p>
            <a:pPr marL="0" indent="0">
              <a:buNone/>
            </a:pPr>
            <a:r>
              <a:rPr lang="zh-CN" altLang="en-US" b="1" dirty="0" smtClean="0"/>
              <a:t>   产品方案</a:t>
            </a:r>
            <a:endParaRPr lang="en-US" altLang="zh-CN" b="1" dirty="0" smtClean="0"/>
          </a:p>
          <a:p>
            <a:r>
              <a:rPr lang="en-US" altLang="zh-CN" b="1" dirty="0" smtClean="0"/>
              <a:t>Competitor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Analysis</a:t>
            </a:r>
          </a:p>
          <a:p>
            <a:pPr marL="0" indent="0">
              <a:buNone/>
            </a:pPr>
            <a:r>
              <a:rPr lang="zh-CN" altLang="en-US" b="1" dirty="0" smtClean="0"/>
              <a:t>   竞争对手及风险分析</a:t>
            </a:r>
            <a:endParaRPr lang="en-US" altLang="zh-CN" b="1" dirty="0" smtClean="0"/>
          </a:p>
          <a:p>
            <a:r>
              <a:rPr lang="en-US" altLang="zh-CN" b="1" dirty="0" smtClean="0"/>
              <a:t>Market Analysis </a:t>
            </a:r>
          </a:p>
          <a:p>
            <a:pPr marL="0" indent="0">
              <a:buNone/>
            </a:pPr>
            <a:r>
              <a:rPr lang="zh-CN" altLang="en-US" b="1" dirty="0" smtClean="0"/>
              <a:t>   市场分析</a:t>
            </a:r>
            <a:endParaRPr lang="en-US" altLang="zh-CN" b="1" dirty="0" smtClean="0"/>
          </a:p>
          <a:p>
            <a:r>
              <a:rPr lang="en-US" altLang="zh-CN" b="1" dirty="0" smtClean="0"/>
              <a:t>Go To Market Strategies</a:t>
            </a:r>
          </a:p>
          <a:p>
            <a:pPr marL="0" indent="0">
              <a:buNone/>
            </a:pPr>
            <a:r>
              <a:rPr lang="zh-CN" altLang="en-US" b="1" dirty="0" smtClean="0"/>
              <a:t>   商业</a:t>
            </a:r>
            <a:r>
              <a:rPr lang="zh-CN" altLang="en-US" b="1" dirty="0"/>
              <a:t>模式</a:t>
            </a:r>
            <a:endParaRPr lang="en-US" altLang="zh-CN" b="1" dirty="0" smtClean="0"/>
          </a:p>
          <a:p>
            <a:r>
              <a:rPr lang="en-US" altLang="zh-CN" b="1" dirty="0" smtClean="0"/>
              <a:t>Funding Request</a:t>
            </a:r>
          </a:p>
          <a:p>
            <a:pPr marL="0" indent="0">
              <a:buNone/>
            </a:pPr>
            <a:r>
              <a:rPr lang="zh-CN" altLang="en-US" b="1" dirty="0" smtClean="0"/>
              <a:t>   资</a:t>
            </a:r>
            <a:r>
              <a:rPr lang="zh-CN" altLang="en-US" b="1" dirty="0" smtClean="0"/>
              <a:t>金</a:t>
            </a:r>
            <a:r>
              <a:rPr lang="zh-CN" altLang="en-US" b="1" dirty="0"/>
              <a:t>需求</a:t>
            </a:r>
            <a:endParaRPr lang="en-US" altLang="zh-CN" b="1" dirty="0" smtClean="0"/>
          </a:p>
          <a:p>
            <a:r>
              <a:rPr lang="en-US" altLang="zh-CN" b="1" dirty="0" smtClean="0"/>
              <a:t>Team Intro</a:t>
            </a:r>
          </a:p>
          <a:p>
            <a:pPr marL="0" indent="0">
              <a:buNone/>
            </a:pPr>
            <a:r>
              <a:rPr lang="zh-CN" altLang="en-US" b="1" dirty="0" smtClean="0"/>
              <a:t>   团队</a:t>
            </a:r>
            <a:r>
              <a:rPr lang="zh-CN" altLang="en-US" b="1" dirty="0"/>
              <a:t>介</a:t>
            </a:r>
            <a:r>
              <a:rPr lang="zh-CN" altLang="en-US" b="1" dirty="0" smtClean="0"/>
              <a:t>绍</a:t>
            </a:r>
            <a:endParaRPr lang="en-US" altLang="zh-CN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3571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1066800" y="3806890"/>
            <a:ext cx="10167257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3D Design System - Traditional</a:t>
            </a:r>
            <a:r>
              <a:rPr lang="en-US" b="1" dirty="0" smtClean="0"/>
              <a:t>	</a:t>
            </a:r>
            <a:br>
              <a:rPr lang="en-US" b="1" dirty="0" smtClean="0"/>
            </a:br>
            <a:r>
              <a:rPr lang="en-US" altLang="zh-CN" sz="3200" b="1" dirty="0" smtClean="0"/>
              <a:t>3D</a:t>
            </a:r>
            <a:r>
              <a:rPr lang="zh-CN" altLang="en-US" sz="3200" b="1" dirty="0" smtClean="0"/>
              <a:t>设计链 </a:t>
            </a:r>
            <a:r>
              <a:rPr lang="en-US" altLang="zh-CN" sz="3200" b="1" dirty="0" smtClean="0"/>
              <a:t>– </a:t>
            </a:r>
            <a:r>
              <a:rPr lang="zh-CN" altLang="en-US" sz="3200" b="1" dirty="0" smtClean="0"/>
              <a:t>传统</a:t>
            </a:r>
            <a:endParaRPr lang="en-US" sz="32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1940766" y="2892489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Capture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Ini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模型捕捉</a:t>
            </a:r>
            <a:r>
              <a:rPr lang="en-US" altLang="zh-CN" dirty="0" smtClean="0"/>
              <a:t>/</a:t>
            </a:r>
            <a:r>
              <a:rPr lang="zh-CN" altLang="en-US" dirty="0" smtClean="0"/>
              <a:t>生成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099248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Editing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模型编辑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257730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Slicing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</a:t>
            </a:r>
            <a:r>
              <a:rPr lang="zh-CN" altLang="en-US" dirty="0"/>
              <a:t>处理</a:t>
            </a:r>
            <a:endParaRPr lang="en-US" altLang="zh-CN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8416212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Making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模型建造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2380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1066800" y="3806890"/>
            <a:ext cx="10167257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3D Design Eco System	</a:t>
            </a:r>
            <a:br>
              <a:rPr lang="en-US" sz="3600" b="1" dirty="0" smtClean="0"/>
            </a:br>
            <a:r>
              <a:rPr lang="en-US" altLang="zh-CN" sz="3200" b="1" dirty="0" smtClean="0"/>
              <a:t>3D</a:t>
            </a:r>
            <a:r>
              <a:rPr lang="zh-CN" altLang="en-US" sz="3200" b="1" dirty="0" smtClean="0"/>
              <a:t>设计生态链</a:t>
            </a:r>
            <a:endParaRPr lang="en-US" sz="32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1940766" y="2892489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Capture</a:t>
            </a:r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模型捕捉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099248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Editing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模型编辑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257730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Slicing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</a:t>
            </a:r>
            <a:r>
              <a:rPr lang="zh-CN" altLang="en-US" dirty="0"/>
              <a:t>处理</a:t>
            </a:r>
            <a:endParaRPr lang="en-US" altLang="zh-CN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8416212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Making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模型建造</a:t>
            </a:r>
            <a:endParaRPr lang="en-US" altLang="zh-CN" dirty="0" smtClean="0"/>
          </a:p>
        </p:txBody>
      </p:sp>
      <p:sp>
        <p:nvSpPr>
          <p:cNvPr id="3" name="Rounded Rectangle 2"/>
          <p:cNvSpPr/>
          <p:nvPr/>
        </p:nvSpPr>
        <p:spPr>
          <a:xfrm>
            <a:off x="1673288" y="2024741"/>
            <a:ext cx="6540759" cy="3872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/>
              <a:t>3D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Design Eco System</a:t>
            </a:r>
          </a:p>
          <a:p>
            <a:pPr algn="ctr"/>
            <a:r>
              <a:rPr lang="en-US" altLang="zh-CN" dirty="0"/>
              <a:t>B</a:t>
            </a:r>
            <a:r>
              <a:rPr lang="en-US" altLang="zh-CN" dirty="0" smtClean="0"/>
              <a:t>uild </a:t>
            </a:r>
            <a:r>
              <a:rPr lang="en-US" altLang="zh-CN" dirty="0"/>
              <a:t>and edit </a:t>
            </a:r>
            <a:r>
              <a:rPr lang="en-US" altLang="zh-CN" dirty="0" smtClean="0"/>
              <a:t>models with </a:t>
            </a:r>
            <a:r>
              <a:rPr lang="en-US" altLang="zh-CN" dirty="0"/>
              <a:t>AI design </a:t>
            </a:r>
            <a:r>
              <a:rPr lang="en-US" altLang="zh-CN" dirty="0" smtClean="0"/>
              <a:t>engine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/>
              <a:t>More Efficient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/>
              <a:t>More Effective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/>
              <a:t>Easy to learn</a:t>
            </a:r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sz="2000" b="1" dirty="0"/>
              <a:t>3D </a:t>
            </a:r>
            <a:r>
              <a:rPr lang="zh-CN" altLang="en-US" sz="2000" b="1" dirty="0"/>
              <a:t>设计生态圈</a:t>
            </a:r>
            <a:endParaRPr lang="en-US" altLang="zh-CN" sz="2000" b="1" dirty="0"/>
          </a:p>
          <a:p>
            <a:pPr algn="ctr"/>
            <a:r>
              <a:rPr lang="zh-CN" altLang="en-US" dirty="0" smtClean="0"/>
              <a:t>人</a:t>
            </a:r>
            <a:r>
              <a:rPr lang="zh-CN" altLang="en-US" dirty="0"/>
              <a:t>工智能引擎设计并编辑模</a:t>
            </a:r>
            <a:r>
              <a:rPr lang="zh-CN" altLang="en-US" dirty="0" smtClean="0"/>
              <a:t>型</a:t>
            </a:r>
            <a:endParaRPr lang="en-US" altLang="zh-CN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 smtClean="0"/>
              <a:t>更有效</a:t>
            </a:r>
            <a:endParaRPr lang="en-US" altLang="zh-CN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 smtClean="0"/>
              <a:t>便捷</a:t>
            </a:r>
            <a:endParaRPr lang="en-US" altLang="zh-CN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 smtClean="0"/>
              <a:t>简单易</a:t>
            </a:r>
            <a:r>
              <a:rPr lang="zh-CN" altLang="en-US" dirty="0"/>
              <a:t>学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7601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1066800" y="3806890"/>
            <a:ext cx="10167257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40766" y="2892489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Capture</a:t>
            </a:r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模型捕捉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099248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Editing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模型编辑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257730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Slicing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</a:t>
            </a:r>
            <a:r>
              <a:rPr lang="zh-CN" altLang="en-US" dirty="0"/>
              <a:t>处理</a:t>
            </a:r>
            <a:endParaRPr lang="en-US" altLang="zh-CN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8416212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Making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模型建造</a:t>
            </a:r>
            <a:endParaRPr lang="en-US" altLang="zh-CN" dirty="0" smtClean="0"/>
          </a:p>
        </p:txBody>
      </p:sp>
      <p:sp>
        <p:nvSpPr>
          <p:cNvPr id="3" name="Rounded Rectangle 2"/>
          <p:cNvSpPr/>
          <p:nvPr/>
        </p:nvSpPr>
        <p:spPr>
          <a:xfrm>
            <a:off x="1673288" y="2024741"/>
            <a:ext cx="6540759" cy="3872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 smtClean="0"/>
          </a:p>
          <a:p>
            <a:pPr algn="ctr"/>
            <a:r>
              <a:rPr lang="en-US" altLang="zh-CN" sz="2000" b="1" dirty="0" smtClean="0"/>
              <a:t>3D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Design Eco System</a:t>
            </a:r>
          </a:p>
          <a:p>
            <a:pPr algn="ctr"/>
            <a:r>
              <a:rPr lang="en-US" altLang="zh-CN" dirty="0" smtClean="0"/>
              <a:t>Market place for Designers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/>
              <a:t>Designers 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/>
              <a:t>Designers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filters</a:t>
            </a:r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sz="2000" b="1" dirty="0"/>
              <a:t>3D </a:t>
            </a:r>
            <a:r>
              <a:rPr lang="zh-CN" altLang="en-US" sz="2000" b="1" dirty="0"/>
              <a:t>设计生态</a:t>
            </a:r>
            <a:r>
              <a:rPr lang="zh-CN" altLang="en-US" sz="2000" b="1" dirty="0" smtClean="0"/>
              <a:t>圈</a:t>
            </a:r>
            <a:endParaRPr lang="en-US" altLang="zh-CN" sz="2000" b="1" dirty="0" smtClean="0"/>
          </a:p>
          <a:p>
            <a:pPr algn="ctr"/>
            <a:r>
              <a:rPr lang="zh-CN" altLang="en-US" sz="2000" b="1" dirty="0"/>
              <a:t>设计</a:t>
            </a:r>
            <a:r>
              <a:rPr lang="zh-CN" altLang="en-US" sz="2000" b="1" dirty="0" smtClean="0"/>
              <a:t>师的市场</a:t>
            </a:r>
            <a:endParaRPr lang="en-US" altLang="zh-CN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 smtClean="0"/>
              <a:t>设计师建模并建</a:t>
            </a:r>
            <a:r>
              <a:rPr lang="zh-CN" altLang="en-US" dirty="0"/>
              <a:t>滤镜</a:t>
            </a:r>
            <a:endParaRPr lang="en-US" altLang="zh-CN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/>
              <a:t>设计</a:t>
            </a:r>
            <a:r>
              <a:rPr lang="zh-CN" altLang="en-US" dirty="0" smtClean="0"/>
              <a:t>师销售模型和</a:t>
            </a:r>
            <a:r>
              <a:rPr lang="zh-CN" altLang="en-US" dirty="0"/>
              <a:t>滤镜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3D Design Eco System	</a:t>
            </a:r>
            <a:br>
              <a:rPr lang="en-US" sz="3600" b="1" dirty="0" smtClean="0"/>
            </a:br>
            <a:r>
              <a:rPr lang="en-US" altLang="zh-CN" sz="3200" b="1" dirty="0" smtClean="0"/>
              <a:t>3D</a:t>
            </a:r>
            <a:r>
              <a:rPr lang="zh-CN" altLang="en-US" sz="3200" b="1" dirty="0" smtClean="0"/>
              <a:t>设计生态链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471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1066800" y="3806890"/>
            <a:ext cx="10167257" cy="279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40766" y="2892489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Capture</a:t>
            </a:r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模型捕捉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099248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Editing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模型编辑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257730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Slicing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</a:t>
            </a:r>
            <a:r>
              <a:rPr lang="zh-CN" altLang="en-US" dirty="0"/>
              <a:t>处理</a:t>
            </a:r>
            <a:endParaRPr lang="en-US" altLang="zh-CN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8416212" y="2892488"/>
            <a:ext cx="1688841" cy="213671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3D Model </a:t>
            </a:r>
            <a:r>
              <a:rPr lang="en-US" altLang="zh-CN" dirty="0" smtClean="0"/>
              <a:t>Making</a:t>
            </a:r>
            <a:endParaRPr lang="en-US" dirty="0" smtClean="0"/>
          </a:p>
          <a:p>
            <a:pPr algn="ctr"/>
            <a:r>
              <a:rPr lang="en-US" dirty="0" smtClean="0"/>
              <a:t>3D </a:t>
            </a:r>
            <a:r>
              <a:rPr lang="zh-CN" altLang="en-US" dirty="0" smtClean="0"/>
              <a:t>模型建造</a:t>
            </a:r>
            <a:endParaRPr lang="en-US" altLang="zh-CN" dirty="0" smtClean="0"/>
          </a:p>
        </p:txBody>
      </p:sp>
      <p:sp>
        <p:nvSpPr>
          <p:cNvPr id="3" name="Rounded Rectangle 2"/>
          <p:cNvSpPr/>
          <p:nvPr/>
        </p:nvSpPr>
        <p:spPr>
          <a:xfrm>
            <a:off x="1673288" y="2024741"/>
            <a:ext cx="8758336" cy="3872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000" b="1" dirty="0" smtClean="0"/>
          </a:p>
          <a:p>
            <a:pPr algn="ctr"/>
            <a:r>
              <a:rPr lang="en-US" altLang="zh-CN" sz="2000" b="1" dirty="0" smtClean="0"/>
              <a:t>3D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Design Eco System</a:t>
            </a:r>
          </a:p>
          <a:p>
            <a:pPr algn="ctr"/>
            <a:r>
              <a:rPr lang="en-US" altLang="zh-CN" dirty="0" smtClean="0"/>
              <a:t>Vertical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endParaRPr lang="en-US" altLang="zh-CN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/>
              <a:t>Integration with 3D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rinters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dirty="0" smtClean="0"/>
              <a:t>Integration with 3D scanners</a:t>
            </a:r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sz="2000" b="1" dirty="0"/>
              <a:t>3D </a:t>
            </a:r>
            <a:r>
              <a:rPr lang="zh-CN" altLang="en-US" sz="2000" b="1" dirty="0"/>
              <a:t>设计生态</a:t>
            </a:r>
            <a:r>
              <a:rPr lang="zh-CN" altLang="en-US" sz="2000" b="1" dirty="0" smtClean="0"/>
              <a:t>圈</a:t>
            </a:r>
            <a:endParaRPr lang="en-US" altLang="zh-CN" sz="2000" b="1" dirty="0" smtClean="0"/>
          </a:p>
          <a:p>
            <a:pPr algn="ctr"/>
            <a:r>
              <a:rPr lang="zh-CN" altLang="en-US" sz="2000" dirty="0"/>
              <a:t> 纵向一体</a:t>
            </a:r>
            <a:r>
              <a:rPr lang="zh-CN" altLang="en-US" sz="2000" dirty="0" smtClean="0"/>
              <a:t>化</a:t>
            </a:r>
            <a:endParaRPr lang="en-US" altLang="zh-CN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 smtClean="0"/>
              <a:t>与</a:t>
            </a:r>
            <a:r>
              <a:rPr lang="en-US" altLang="zh-CN" dirty="0"/>
              <a:t> </a:t>
            </a:r>
            <a:r>
              <a:rPr lang="en-US" altLang="zh-CN" dirty="0" smtClean="0"/>
              <a:t>3D</a:t>
            </a:r>
            <a:r>
              <a:rPr lang="zh-CN" altLang="en-US" dirty="0" smtClean="0"/>
              <a:t> 打印集成</a:t>
            </a:r>
            <a:endParaRPr lang="en-US" altLang="zh-CN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 smtClean="0"/>
              <a:t>与</a:t>
            </a:r>
            <a:r>
              <a:rPr lang="zh-CN" altLang="en-US" dirty="0"/>
              <a:t> </a:t>
            </a:r>
            <a:r>
              <a:rPr lang="en-US" altLang="zh-CN" dirty="0" smtClean="0"/>
              <a:t>3D</a:t>
            </a:r>
            <a:r>
              <a:rPr lang="zh-CN" altLang="en-US" dirty="0" smtClean="0"/>
              <a:t> 扫描集成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3D Design Eco System	</a:t>
            </a:r>
            <a:br>
              <a:rPr lang="en-US" sz="3600" b="1" dirty="0" smtClean="0"/>
            </a:br>
            <a:r>
              <a:rPr lang="en-US" altLang="zh-CN" sz="3200" b="1" dirty="0" smtClean="0"/>
              <a:t>3D</a:t>
            </a:r>
            <a:r>
              <a:rPr lang="zh-CN" altLang="en-US" sz="3200" b="1" dirty="0" smtClean="0"/>
              <a:t>设计生态链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9134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Technical </a:t>
            </a:r>
            <a:r>
              <a:rPr lang="en-US" altLang="zh-CN" sz="3600" b="1" dirty="0" smtClean="0"/>
              <a:t>Advantage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zh-CN" altLang="en-US" sz="3200" b="1" dirty="0"/>
              <a:t>关键</a:t>
            </a:r>
            <a:r>
              <a:rPr lang="zh-CN" altLang="en-US" sz="3200" b="1" dirty="0" smtClean="0"/>
              <a:t>技术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28" y="2288486"/>
            <a:ext cx="4724734" cy="3543551"/>
          </a:xfrm>
          <a:prstGeom prst="rect">
            <a:avLst/>
          </a:prstGeom>
        </p:spPr>
      </p:pic>
      <p:sp>
        <p:nvSpPr>
          <p:cNvPr id="5" name="Text Box 15"/>
          <p:cNvSpPr txBox="1"/>
          <p:nvPr/>
        </p:nvSpPr>
        <p:spPr>
          <a:xfrm>
            <a:off x="3610964" y="2636007"/>
            <a:ext cx="422084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Model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AI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Repository</a:t>
            </a:r>
          </a:p>
          <a:p>
            <a:pPr algn="ctr"/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模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型智能数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据库</a:t>
            </a:r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6" name="Text Box 18"/>
          <p:cNvSpPr txBox="1"/>
          <p:nvPr/>
        </p:nvSpPr>
        <p:spPr>
          <a:xfrm>
            <a:off x="4021809" y="3737097"/>
            <a:ext cx="339915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Mesh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Design </a:t>
            </a:r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&amp; 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Editing</a:t>
            </a:r>
            <a:endParaRPr lang="en-US" dirty="0" smtClean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  <a:p>
            <a:pPr algn="ctr"/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Mesh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设计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&amp;</a:t>
            </a:r>
            <a:r>
              <a:rPr lang="zh-CN" alt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处理</a:t>
            </a:r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7" name="Text Box 19"/>
          <p:cNvSpPr txBox="1"/>
          <p:nvPr/>
        </p:nvSpPr>
        <p:spPr>
          <a:xfrm>
            <a:off x="4483000" y="4861681"/>
            <a:ext cx="2367531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3D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esign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AI </a:t>
            </a:r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Engine</a:t>
            </a:r>
          </a:p>
          <a:p>
            <a:pPr algn="ctr"/>
            <a:r>
              <a:rPr 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3</a:t>
            </a:r>
            <a:r>
              <a:rPr lang="en-US" altLang="zh-CN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D</a:t>
            </a:r>
            <a:r>
              <a:rPr lang="zh-CN" altLang="en-US" dirty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设计</a:t>
            </a:r>
            <a:r>
              <a:rPr lang="zh-CN" altLang="en-US" dirty="0" smtClean="0">
                <a:ln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pitchFamily="34" charset="0"/>
              </a:rPr>
              <a:t>人工智能引擎</a:t>
            </a:r>
            <a:endParaRPr lang="en-US" dirty="0">
              <a:ln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8" name="Elbow Connector 7"/>
          <p:cNvCxnSpPr>
            <a:stCxn id="7" idx="3"/>
            <a:endCxn id="5" idx="3"/>
          </p:cNvCxnSpPr>
          <p:nvPr/>
        </p:nvCxnSpPr>
        <p:spPr>
          <a:xfrm flipV="1">
            <a:off x="6850531" y="2959173"/>
            <a:ext cx="981278" cy="2225674"/>
          </a:xfrm>
          <a:prstGeom prst="bentConnector3">
            <a:avLst>
              <a:gd name="adj1" fmla="val 123296"/>
            </a:avLst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5721387" y="3282338"/>
            <a:ext cx="0" cy="454759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5721387" y="4383428"/>
            <a:ext cx="0" cy="454759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81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b="1" dirty="0" smtClean="0"/>
              <a:t>Development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Roadmap</a:t>
            </a:r>
          </a:p>
          <a:p>
            <a:pPr marL="0" indent="0">
              <a:buNone/>
            </a:pPr>
            <a:r>
              <a:rPr lang="zh-CN" altLang="en-US" sz="3200" b="1" dirty="0"/>
              <a:t>开</a:t>
            </a:r>
            <a:r>
              <a:rPr lang="zh-CN" altLang="en-US" sz="3200" b="1" dirty="0" smtClean="0"/>
              <a:t>发</a:t>
            </a:r>
            <a:r>
              <a:rPr lang="zh-CN" altLang="en-US" sz="3200" b="1" dirty="0"/>
              <a:t>计</a:t>
            </a:r>
            <a:r>
              <a:rPr lang="zh-CN" altLang="en-US" sz="3200" b="1" dirty="0" smtClean="0"/>
              <a:t>划</a:t>
            </a:r>
            <a:endParaRPr lang="en-US" altLang="zh-CN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89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ounded Rectangle 132"/>
          <p:cNvSpPr/>
          <p:nvPr/>
        </p:nvSpPr>
        <p:spPr>
          <a:xfrm>
            <a:off x="10126702" y="1616084"/>
            <a:ext cx="2018478" cy="51189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60679" y="1644912"/>
            <a:ext cx="5751446" cy="50901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166710" y="1600998"/>
            <a:ext cx="3949502" cy="51340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9" name="Straight Connector 12"/>
          <p:cNvCxnSpPr/>
          <p:nvPr/>
        </p:nvCxnSpPr>
        <p:spPr>
          <a:xfrm flipV="1">
            <a:off x="4120512" y="-1124702"/>
            <a:ext cx="0" cy="71925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13"/>
          <p:cNvCxnSpPr/>
          <p:nvPr/>
        </p:nvCxnSpPr>
        <p:spPr>
          <a:xfrm flipV="1">
            <a:off x="8083489" y="-1124702"/>
            <a:ext cx="1" cy="71925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9"/>
          <p:cNvCxnSpPr/>
          <p:nvPr/>
        </p:nvCxnSpPr>
        <p:spPr>
          <a:xfrm flipH="1" flipV="1">
            <a:off x="157538" y="-1124702"/>
            <a:ext cx="1" cy="71925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14"/>
          <p:cNvCxnSpPr/>
          <p:nvPr/>
        </p:nvCxnSpPr>
        <p:spPr>
          <a:xfrm flipH="1" flipV="1">
            <a:off x="12046461" y="-1124702"/>
            <a:ext cx="0" cy="71925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 bwMode="auto">
          <a:xfrm>
            <a:off x="1148281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Connecteur droit 73"/>
          <p:cNvCxnSpPr/>
          <p:nvPr/>
        </p:nvCxnSpPr>
        <p:spPr bwMode="auto">
          <a:xfrm>
            <a:off x="2139025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Connecteur droit 74"/>
          <p:cNvCxnSpPr/>
          <p:nvPr/>
        </p:nvCxnSpPr>
        <p:spPr bwMode="auto">
          <a:xfrm>
            <a:off x="3129769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Connecteur droit 75"/>
          <p:cNvCxnSpPr/>
          <p:nvPr/>
        </p:nvCxnSpPr>
        <p:spPr bwMode="auto">
          <a:xfrm>
            <a:off x="5111256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Connecteur droit 76"/>
          <p:cNvCxnSpPr/>
          <p:nvPr/>
        </p:nvCxnSpPr>
        <p:spPr bwMode="auto">
          <a:xfrm>
            <a:off x="6102000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Connecteur droit 77"/>
          <p:cNvCxnSpPr/>
          <p:nvPr/>
        </p:nvCxnSpPr>
        <p:spPr bwMode="auto">
          <a:xfrm>
            <a:off x="7092744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Connecteur droit 78"/>
          <p:cNvCxnSpPr/>
          <p:nvPr/>
        </p:nvCxnSpPr>
        <p:spPr bwMode="auto">
          <a:xfrm>
            <a:off x="9074232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Connecteur droit 79"/>
          <p:cNvCxnSpPr/>
          <p:nvPr/>
        </p:nvCxnSpPr>
        <p:spPr bwMode="auto">
          <a:xfrm>
            <a:off x="10064976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Connecteur droit 80"/>
          <p:cNvCxnSpPr/>
          <p:nvPr/>
        </p:nvCxnSpPr>
        <p:spPr bwMode="auto">
          <a:xfrm>
            <a:off x="11055719" y="-944890"/>
            <a:ext cx="0" cy="35962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Connecteur droit 81"/>
          <p:cNvCxnSpPr/>
          <p:nvPr/>
        </p:nvCxnSpPr>
        <p:spPr bwMode="auto">
          <a:xfrm>
            <a:off x="1643653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Connecteur droit 82"/>
          <p:cNvCxnSpPr/>
          <p:nvPr/>
        </p:nvCxnSpPr>
        <p:spPr bwMode="auto">
          <a:xfrm>
            <a:off x="2634397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Connecteur droit 83"/>
          <p:cNvCxnSpPr/>
          <p:nvPr/>
        </p:nvCxnSpPr>
        <p:spPr bwMode="auto">
          <a:xfrm>
            <a:off x="3625141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Connecteur droit 84"/>
          <p:cNvCxnSpPr/>
          <p:nvPr/>
        </p:nvCxnSpPr>
        <p:spPr bwMode="auto">
          <a:xfrm>
            <a:off x="4615884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Connecteur droit 85"/>
          <p:cNvCxnSpPr/>
          <p:nvPr/>
        </p:nvCxnSpPr>
        <p:spPr bwMode="auto">
          <a:xfrm>
            <a:off x="9569604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Connecteur droit 86"/>
          <p:cNvCxnSpPr/>
          <p:nvPr/>
        </p:nvCxnSpPr>
        <p:spPr bwMode="auto">
          <a:xfrm>
            <a:off x="8578860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Connecteur droit 87"/>
          <p:cNvCxnSpPr/>
          <p:nvPr/>
        </p:nvCxnSpPr>
        <p:spPr bwMode="auto">
          <a:xfrm>
            <a:off x="7588115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Connecteur droit 88"/>
          <p:cNvCxnSpPr/>
          <p:nvPr/>
        </p:nvCxnSpPr>
        <p:spPr bwMode="auto">
          <a:xfrm>
            <a:off x="6597372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Connecteur droit 89"/>
          <p:cNvCxnSpPr/>
          <p:nvPr/>
        </p:nvCxnSpPr>
        <p:spPr bwMode="auto">
          <a:xfrm>
            <a:off x="5606628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Connecteur droit 90"/>
          <p:cNvCxnSpPr/>
          <p:nvPr/>
        </p:nvCxnSpPr>
        <p:spPr bwMode="auto">
          <a:xfrm>
            <a:off x="10560348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Connecteur droit 91"/>
          <p:cNvCxnSpPr/>
          <p:nvPr/>
        </p:nvCxnSpPr>
        <p:spPr bwMode="auto">
          <a:xfrm>
            <a:off x="11551091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Connecteur droit 92"/>
          <p:cNvCxnSpPr/>
          <p:nvPr/>
        </p:nvCxnSpPr>
        <p:spPr bwMode="auto">
          <a:xfrm>
            <a:off x="652909" y="-854982"/>
            <a:ext cx="0" cy="17981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Connecteur droit 93"/>
          <p:cNvCxnSpPr/>
          <p:nvPr/>
        </p:nvCxnSpPr>
        <p:spPr bwMode="auto">
          <a:xfrm flipV="1">
            <a:off x="-2563107" y="1886263"/>
            <a:ext cx="2085934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Connecteur droit 94"/>
          <p:cNvCxnSpPr/>
          <p:nvPr/>
        </p:nvCxnSpPr>
        <p:spPr bwMode="auto">
          <a:xfrm flipV="1">
            <a:off x="-2563107" y="6512698"/>
            <a:ext cx="2085934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ight Arrow 72">
            <a:hlinkClick r:id="" action="ppaction://noaction"/>
          </p:cNvPr>
          <p:cNvSpPr/>
          <p:nvPr/>
        </p:nvSpPr>
        <p:spPr bwMode="auto">
          <a:xfrm>
            <a:off x="-2159832" y="1886264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97" name="Right Arrow 72">
            <a:hlinkClick r:id="" action="ppaction://noaction"/>
          </p:cNvPr>
          <p:cNvSpPr/>
          <p:nvPr/>
        </p:nvSpPr>
        <p:spPr bwMode="auto">
          <a:xfrm>
            <a:off x="-2159832" y="2274156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98" name="Right Arrow 72">
            <a:hlinkClick r:id="" action="ppaction://noaction"/>
          </p:cNvPr>
          <p:cNvSpPr/>
          <p:nvPr/>
        </p:nvSpPr>
        <p:spPr bwMode="auto">
          <a:xfrm>
            <a:off x="-2159832" y="3049939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99" name="Right Arrow 72">
            <a:hlinkClick r:id="" action="ppaction://noaction"/>
          </p:cNvPr>
          <p:cNvSpPr/>
          <p:nvPr/>
        </p:nvSpPr>
        <p:spPr bwMode="auto">
          <a:xfrm>
            <a:off x="-2159832" y="3437831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0" name="Right Arrow 72">
            <a:hlinkClick r:id="" action="ppaction://noaction"/>
          </p:cNvPr>
          <p:cNvSpPr/>
          <p:nvPr/>
        </p:nvSpPr>
        <p:spPr bwMode="auto">
          <a:xfrm>
            <a:off x="-2159832" y="3825723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1" name="Right Arrow 72">
            <a:hlinkClick r:id="" action="ppaction://noaction"/>
          </p:cNvPr>
          <p:cNvSpPr/>
          <p:nvPr/>
        </p:nvSpPr>
        <p:spPr bwMode="auto">
          <a:xfrm>
            <a:off x="-2159832" y="4213615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2" name="Right Arrow 72">
            <a:hlinkClick r:id="" action="ppaction://noaction"/>
          </p:cNvPr>
          <p:cNvSpPr/>
          <p:nvPr/>
        </p:nvSpPr>
        <p:spPr bwMode="auto">
          <a:xfrm>
            <a:off x="-2159832" y="4601507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3" name="Right Arrow 72">
            <a:hlinkClick r:id="" action="ppaction://noaction"/>
          </p:cNvPr>
          <p:cNvSpPr/>
          <p:nvPr/>
        </p:nvSpPr>
        <p:spPr bwMode="auto">
          <a:xfrm>
            <a:off x="-2159832" y="4989399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4" name="Right Arrow 72">
            <a:hlinkClick r:id="" action="ppaction://noaction"/>
          </p:cNvPr>
          <p:cNvSpPr/>
          <p:nvPr/>
        </p:nvSpPr>
        <p:spPr bwMode="auto">
          <a:xfrm>
            <a:off x="-2159832" y="5377291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5" name="Right Arrow 72">
            <a:hlinkClick r:id="" action="ppaction://noaction"/>
          </p:cNvPr>
          <p:cNvSpPr/>
          <p:nvPr/>
        </p:nvSpPr>
        <p:spPr bwMode="auto">
          <a:xfrm>
            <a:off x="-2159832" y="5765182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6" name="Right Arrow 72">
            <a:hlinkClick r:id="" action="ppaction://noaction"/>
          </p:cNvPr>
          <p:cNvSpPr/>
          <p:nvPr/>
        </p:nvSpPr>
        <p:spPr bwMode="auto">
          <a:xfrm>
            <a:off x="-2159832" y="6153074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07" name="Right Arrow 72">
            <a:hlinkClick r:id="" action="ppaction://noaction"/>
          </p:cNvPr>
          <p:cNvSpPr/>
          <p:nvPr/>
        </p:nvSpPr>
        <p:spPr bwMode="auto">
          <a:xfrm>
            <a:off x="-2159832" y="2662047"/>
            <a:ext cx="1279383" cy="359626"/>
          </a:xfrm>
          <a:prstGeom prst="roundRect">
            <a:avLst/>
          </a:prstGeom>
          <a:gradFill>
            <a:gsLst>
              <a:gs pos="0">
                <a:srgbClr val="006487"/>
              </a:gs>
              <a:gs pos="80000">
                <a:srgbClr val="005578"/>
              </a:gs>
              <a:gs pos="100000">
                <a:srgbClr val="004664"/>
              </a:gs>
            </a:gsLst>
            <a:lin ang="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1098" b="1" kern="0" dirty="0">
                <a:solidFill>
                  <a:prstClr val="white"/>
                </a:solidFill>
                <a:latin typeface="Arial"/>
              </a:rPr>
              <a:t>XXX</a:t>
            </a:r>
          </a:p>
        </p:txBody>
      </p:sp>
      <p:sp>
        <p:nvSpPr>
          <p:cNvPr id="122" name="cdtRectangle 121 Id160889"/>
          <p:cNvSpPr>
            <a:spLocks noChangeArrowheads="1"/>
          </p:cNvSpPr>
          <p:nvPr/>
        </p:nvSpPr>
        <p:spPr bwMode="auto">
          <a:xfrm>
            <a:off x="14080607" y="485903"/>
            <a:ext cx="1438501" cy="288625"/>
          </a:xfrm>
          <a:prstGeom prst="rect">
            <a:avLst/>
          </a:prstGeom>
          <a:solidFill>
            <a:srgbClr val="465F19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1926" tIns="35962" rIns="71926" bIns="35962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999" b="1" noProof="1">
                <a:solidFill>
                  <a:srgbClr val="FFFFFF"/>
                </a:solidFill>
              </a:rPr>
              <a:t>70 | 95 | 25</a:t>
            </a:r>
          </a:p>
        </p:txBody>
      </p:sp>
      <p:sp>
        <p:nvSpPr>
          <p:cNvPr id="125" name="cdtRectangle 124 Id160892"/>
          <p:cNvSpPr>
            <a:spLocks noChangeArrowheads="1"/>
          </p:cNvSpPr>
          <p:nvPr/>
        </p:nvSpPr>
        <p:spPr bwMode="auto">
          <a:xfrm>
            <a:off x="14080607" y="903650"/>
            <a:ext cx="1438501" cy="288625"/>
          </a:xfrm>
          <a:prstGeom prst="rect">
            <a:avLst/>
          </a:prstGeom>
          <a:solidFill>
            <a:srgbClr val="73873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1926" tIns="35962" rIns="71926" bIns="35962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999" b="1" noProof="1">
                <a:solidFill>
                  <a:srgbClr val="FFFFFF"/>
                </a:solidFill>
              </a:rPr>
              <a:t>115 | 135 | 50</a:t>
            </a:r>
          </a:p>
        </p:txBody>
      </p:sp>
      <p:sp>
        <p:nvSpPr>
          <p:cNvPr id="127" name="cdtRectangle 126 Id160894"/>
          <p:cNvSpPr>
            <a:spLocks noChangeArrowheads="1"/>
          </p:cNvSpPr>
          <p:nvPr/>
        </p:nvSpPr>
        <p:spPr bwMode="auto">
          <a:xfrm>
            <a:off x="14080607" y="1290596"/>
            <a:ext cx="1438501" cy="288625"/>
          </a:xfrm>
          <a:prstGeom prst="rect">
            <a:avLst/>
          </a:prstGeom>
          <a:solidFill>
            <a:srgbClr val="96A51E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71926" tIns="35962" rIns="71926" bIns="35962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999" b="1" noProof="1">
                <a:solidFill>
                  <a:srgbClr val="FFFFFF"/>
                </a:solidFill>
              </a:rPr>
              <a:t>150 | 165 | 30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93922" y="1312802"/>
            <a:ext cx="1280508" cy="214999"/>
            <a:chOff x="3238400" y="2739157"/>
            <a:chExt cx="1281842" cy="215223"/>
          </a:xfrm>
          <a:effectLst/>
        </p:grpSpPr>
        <p:sp>
          <p:nvSpPr>
            <p:cNvPr id="137" name="5-Point Star 68"/>
            <p:cNvSpPr>
              <a:spLocks noChangeAspect="1"/>
            </p:cNvSpPr>
            <p:nvPr/>
          </p:nvSpPr>
          <p:spPr bwMode="auto">
            <a:xfrm>
              <a:off x="3238400" y="2739157"/>
              <a:ext cx="192090" cy="192090"/>
            </a:xfrm>
            <a:prstGeom prst="star5">
              <a:avLst/>
            </a:prstGeom>
            <a:solidFill>
              <a:srgbClr val="00B050"/>
            </a:solidFill>
            <a:ln>
              <a:noFill/>
            </a:ln>
            <a:effectLst/>
            <a:extLst/>
          </p:spPr>
          <p:txBody>
            <a:bodyPr wrap="square" lIns="107753" tIns="53874" rIns="107753" bIns="53874" numCol="1" spcCol="71910" rtlCol="0" anchor="ctr">
              <a:noAutofit/>
            </a:bodyPr>
            <a:lstStyle/>
            <a:p>
              <a:pPr algn="ctr" defTabSz="912346">
                <a:lnSpc>
                  <a:spcPct val="110000"/>
                </a:lnSpc>
              </a:pPr>
              <a:endParaRPr lang="en-US" sz="2398" b="1" dirty="0">
                <a:solidFill>
                  <a:srgbClr val="00B050"/>
                </a:solidFill>
                <a:latin typeface="Calibri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430490" y="2751247"/>
              <a:ext cx="1089752" cy="203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lnSpc>
                  <a:spcPct val="110000"/>
                </a:lnSpc>
                <a:spcAft>
                  <a:spcPct val="0"/>
                </a:spcAft>
              </a:pPr>
              <a:r>
                <a:rPr lang="en-US" sz="1198" b="1" i="1" dirty="0">
                  <a:solidFill>
                    <a:srgbClr val="00B050"/>
                  </a:solidFill>
                </a:rPr>
                <a:t>First Go-Live</a:t>
              </a:r>
            </a:p>
          </p:txBody>
        </p:sp>
      </p:grpSp>
      <p:sp>
        <p:nvSpPr>
          <p:cNvPr id="135" name="Right Arrow 72">
            <a:hlinkClick r:id="" action="ppaction://noaction"/>
          </p:cNvPr>
          <p:cNvSpPr/>
          <p:nvPr/>
        </p:nvSpPr>
        <p:spPr bwMode="auto">
          <a:xfrm>
            <a:off x="6109535" y="1895698"/>
            <a:ext cx="3955441" cy="57037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Continue product version 2.0 </a:t>
            </a:r>
            <a:r>
              <a:rPr lang="en-US" sz="1098" b="1" kern="0" dirty="0" smtClean="0">
                <a:solidFill>
                  <a:srgbClr val="FFFFFF"/>
                </a:solidFill>
                <a:latin typeface="Arial"/>
              </a:rPr>
              <a:t>development</a:t>
            </a:r>
          </a:p>
          <a:p>
            <a:r>
              <a:rPr lang="zh-CN" altLang="en-US" sz="1098" b="1" kern="0" dirty="0" smtClean="0">
                <a:solidFill>
                  <a:srgbClr val="FFFFFF"/>
                </a:solidFill>
                <a:latin typeface="Arial"/>
              </a:rPr>
              <a:t>开发</a:t>
            </a:r>
            <a:r>
              <a:rPr lang="en-US" altLang="zh-CN" sz="1098" b="1" kern="0" dirty="0" smtClean="0">
                <a:solidFill>
                  <a:srgbClr val="FFFFFF"/>
                </a:solidFill>
                <a:latin typeface="Arial"/>
              </a:rPr>
              <a:t>2.0</a:t>
            </a:r>
            <a:r>
              <a:rPr lang="zh-CN" altLang="en-US" sz="1098" b="1" kern="0" dirty="0" smtClean="0">
                <a:solidFill>
                  <a:srgbClr val="FFFFFF"/>
                </a:solidFill>
                <a:latin typeface="Arial"/>
              </a:rPr>
              <a:t>版</a:t>
            </a:r>
            <a:r>
              <a:rPr lang="en-US" sz="1098" b="1" kern="0" dirty="0" smtClean="0">
                <a:solidFill>
                  <a:srgbClr val="FFFFFF"/>
                </a:solidFill>
                <a:latin typeface="Arial"/>
              </a:rPr>
              <a:t> </a:t>
            </a:r>
            <a:endParaRPr lang="en-US" sz="1098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ight Arrow 72">
            <a:hlinkClick r:id="" action="ppaction://noaction"/>
          </p:cNvPr>
          <p:cNvSpPr/>
          <p:nvPr/>
        </p:nvSpPr>
        <p:spPr bwMode="auto">
          <a:xfrm>
            <a:off x="157819" y="1894261"/>
            <a:ext cx="5922812" cy="552149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pPr algn="ctr"/>
            <a:r>
              <a:rPr lang="en-US" sz="900" b="1" kern="0" dirty="0">
                <a:solidFill>
                  <a:srgbClr val="FFFFFF"/>
                </a:solidFill>
                <a:latin typeface="Arial"/>
              </a:rPr>
              <a:t>Product </a:t>
            </a:r>
            <a:r>
              <a:rPr lang="en-US" sz="900" b="1" kern="0" dirty="0" smtClean="0">
                <a:solidFill>
                  <a:srgbClr val="FFFFFF"/>
                </a:solidFill>
                <a:latin typeface="Arial"/>
              </a:rPr>
              <a:t>development</a:t>
            </a:r>
          </a:p>
          <a:p>
            <a:pPr algn="ctr"/>
            <a:r>
              <a:rPr lang="zh-CN" altLang="en-US" sz="900" b="1" kern="0" dirty="0" smtClean="0">
                <a:solidFill>
                  <a:srgbClr val="FFFFFF"/>
                </a:solidFill>
                <a:latin typeface="Arial"/>
              </a:rPr>
              <a:t>产品开发</a:t>
            </a:r>
            <a:endParaRPr lang="en-US" sz="9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ight Arrow 72">
            <a:hlinkClick r:id="" action="ppaction://noaction"/>
          </p:cNvPr>
          <p:cNvSpPr/>
          <p:nvPr/>
        </p:nvSpPr>
        <p:spPr bwMode="auto">
          <a:xfrm>
            <a:off x="2210868" y="2476586"/>
            <a:ext cx="3880275" cy="553096"/>
          </a:xfrm>
          <a:prstGeom prst="roundRect">
            <a:avLst/>
          </a:prstGeom>
          <a:solidFill>
            <a:srgbClr val="0579C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900" b="1" kern="0" dirty="0">
                <a:solidFill>
                  <a:srgbClr val="FFFFFF"/>
                </a:solidFill>
                <a:latin typeface="Arial"/>
              </a:rPr>
              <a:t>Design team </a:t>
            </a:r>
            <a:r>
              <a:rPr lang="en-US" sz="900" b="1" kern="0" dirty="0" smtClean="0">
                <a:solidFill>
                  <a:srgbClr val="FFFFFF"/>
                </a:solidFill>
                <a:latin typeface="Arial"/>
              </a:rPr>
              <a:t>expansion </a:t>
            </a:r>
            <a:r>
              <a:rPr lang="zh-CN" altLang="en-US" sz="900" b="1" kern="0" dirty="0" smtClean="0">
                <a:solidFill>
                  <a:srgbClr val="FFFFFF"/>
                </a:solidFill>
                <a:latin typeface="Arial"/>
              </a:rPr>
              <a:t>扩大设计团队</a:t>
            </a:r>
            <a:endParaRPr lang="en-US" sz="9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Right Arrow 72">
            <a:hlinkClick r:id="" action="ppaction://noaction"/>
          </p:cNvPr>
          <p:cNvSpPr/>
          <p:nvPr/>
        </p:nvSpPr>
        <p:spPr bwMode="auto">
          <a:xfrm>
            <a:off x="2210868" y="3746180"/>
            <a:ext cx="6124239" cy="67743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Corporate with 3D printer </a:t>
            </a:r>
            <a:r>
              <a:rPr lang="en-US" sz="1098" b="1" kern="0" dirty="0" smtClean="0">
                <a:solidFill>
                  <a:srgbClr val="FFFFFF"/>
                </a:solidFill>
                <a:latin typeface="Arial"/>
              </a:rPr>
              <a:t>manufacturers  </a:t>
            </a:r>
          </a:p>
          <a:p>
            <a:r>
              <a:rPr lang="zh-CN" altLang="en-US" sz="1098" b="1" kern="0" dirty="0" smtClean="0">
                <a:solidFill>
                  <a:srgbClr val="FFFFFF"/>
                </a:solidFill>
                <a:latin typeface="Arial"/>
              </a:rPr>
              <a:t>和</a:t>
            </a:r>
            <a:r>
              <a:rPr lang="en-US" altLang="zh-CN" sz="1098" b="1" kern="0" dirty="0" smtClean="0">
                <a:solidFill>
                  <a:srgbClr val="FFFFFF"/>
                </a:solidFill>
                <a:latin typeface="Arial"/>
              </a:rPr>
              <a:t>3D</a:t>
            </a:r>
            <a:r>
              <a:rPr lang="zh-CN" altLang="en-US" sz="1098" b="1" kern="0" dirty="0" smtClean="0">
                <a:solidFill>
                  <a:srgbClr val="FFFFFF"/>
                </a:solidFill>
                <a:latin typeface="Arial"/>
              </a:rPr>
              <a:t>打印厂商合作</a:t>
            </a:r>
            <a:r>
              <a:rPr lang="en-US" sz="1098" b="1" kern="0" dirty="0" smtClean="0">
                <a:solidFill>
                  <a:srgbClr val="FFFFFF"/>
                </a:solidFill>
                <a:latin typeface="Arial"/>
              </a:rPr>
              <a:t> </a:t>
            </a:r>
            <a:endParaRPr lang="en-US" sz="1098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Right Arrow 72">
            <a:hlinkClick r:id="" action="ppaction://noaction"/>
          </p:cNvPr>
          <p:cNvSpPr/>
          <p:nvPr/>
        </p:nvSpPr>
        <p:spPr bwMode="auto">
          <a:xfrm>
            <a:off x="10126702" y="1895698"/>
            <a:ext cx="1919759" cy="570370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Continue </a:t>
            </a:r>
            <a:r>
              <a:rPr lang="en-US" sz="1098" b="1" kern="0" dirty="0" smtClean="0">
                <a:solidFill>
                  <a:srgbClr val="FFFFFF"/>
                </a:solidFill>
                <a:latin typeface="Arial"/>
              </a:rPr>
              <a:t>PD</a:t>
            </a:r>
          </a:p>
          <a:p>
            <a:r>
              <a:rPr lang="zh-CN" altLang="en-US" sz="1098" b="1" kern="0" dirty="0" smtClean="0">
                <a:solidFill>
                  <a:srgbClr val="FFFFFF"/>
                </a:solidFill>
                <a:latin typeface="Arial"/>
              </a:rPr>
              <a:t>持续开发</a:t>
            </a:r>
            <a:endParaRPr lang="en-US" sz="1098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Right Arrow 72">
            <a:hlinkClick r:id="" action="ppaction://noaction"/>
          </p:cNvPr>
          <p:cNvSpPr/>
          <p:nvPr/>
        </p:nvSpPr>
        <p:spPr bwMode="auto">
          <a:xfrm>
            <a:off x="4144036" y="3049084"/>
            <a:ext cx="1929626" cy="67743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Marketing for </a:t>
            </a:r>
            <a:r>
              <a:rPr lang="en-US" sz="1098" b="1" kern="0" dirty="0" smtClean="0">
                <a:solidFill>
                  <a:srgbClr val="FFFFFF"/>
                </a:solidFill>
                <a:latin typeface="Arial"/>
              </a:rPr>
              <a:t>Go-Live</a:t>
            </a:r>
          </a:p>
          <a:p>
            <a:r>
              <a:rPr lang="zh-CN" altLang="en-US" sz="1098" b="1" kern="0" dirty="0" smtClean="0">
                <a:solidFill>
                  <a:srgbClr val="FFFFFF"/>
                </a:solidFill>
                <a:latin typeface="Arial"/>
              </a:rPr>
              <a:t>为系统上线营销</a:t>
            </a:r>
            <a:endParaRPr lang="en-US" sz="1098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Right Arrow 72">
            <a:hlinkClick r:id="" action="ppaction://noaction"/>
          </p:cNvPr>
          <p:cNvSpPr/>
          <p:nvPr/>
        </p:nvSpPr>
        <p:spPr bwMode="auto">
          <a:xfrm>
            <a:off x="6143348" y="2476586"/>
            <a:ext cx="5885543" cy="553096"/>
          </a:xfrm>
          <a:prstGeom prst="roundRect">
            <a:avLst/>
          </a:prstGeom>
          <a:solidFill>
            <a:srgbClr val="0579C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900" b="1" kern="0" dirty="0">
                <a:solidFill>
                  <a:srgbClr val="FFFFFF"/>
                </a:solidFill>
                <a:latin typeface="Arial"/>
              </a:rPr>
              <a:t>Language and region expansion </a:t>
            </a:r>
            <a:r>
              <a:rPr lang="zh-CN" altLang="en-US" sz="900" b="1" kern="0" dirty="0" smtClean="0">
                <a:solidFill>
                  <a:srgbClr val="FFFFFF"/>
                </a:solidFill>
                <a:latin typeface="Arial"/>
              </a:rPr>
              <a:t>扩大地区和语言范围</a:t>
            </a:r>
            <a:endParaRPr lang="en-US" sz="900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Right Arrow 72">
            <a:hlinkClick r:id="" action="ppaction://noaction"/>
          </p:cNvPr>
          <p:cNvSpPr/>
          <p:nvPr/>
        </p:nvSpPr>
        <p:spPr bwMode="auto">
          <a:xfrm>
            <a:off x="6125708" y="3049084"/>
            <a:ext cx="3939268" cy="67743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Corporate with educational </a:t>
            </a:r>
            <a:r>
              <a:rPr lang="en-US" sz="1098" b="1" kern="0" dirty="0" smtClean="0">
                <a:solidFill>
                  <a:srgbClr val="FFFFFF"/>
                </a:solidFill>
                <a:latin typeface="Arial"/>
              </a:rPr>
              <a:t>institutions  </a:t>
            </a:r>
            <a:r>
              <a:rPr lang="zh-CN" altLang="en-US" sz="1098" b="1" kern="0" dirty="0" smtClean="0">
                <a:solidFill>
                  <a:srgbClr val="FFFFFF"/>
                </a:solidFill>
                <a:latin typeface="Arial"/>
              </a:rPr>
              <a:t>和教育机构合作</a:t>
            </a:r>
            <a:endParaRPr lang="en-US" sz="1098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ight Arrow 72">
            <a:hlinkClick r:id="" action="ppaction://noaction"/>
          </p:cNvPr>
          <p:cNvSpPr/>
          <p:nvPr/>
        </p:nvSpPr>
        <p:spPr bwMode="auto">
          <a:xfrm>
            <a:off x="6132864" y="5106274"/>
            <a:ext cx="5993438" cy="570370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3D model AI </a:t>
            </a:r>
            <a:r>
              <a:rPr lang="en-US" sz="1098" b="1" kern="0" dirty="0" smtClean="0">
                <a:solidFill>
                  <a:srgbClr val="FFFFFF"/>
                </a:solidFill>
                <a:latin typeface="Arial"/>
              </a:rPr>
              <a:t>Engine</a:t>
            </a:r>
          </a:p>
          <a:p>
            <a:r>
              <a:rPr lang="en-US" sz="1098" b="1" kern="0" dirty="0" smtClean="0">
                <a:solidFill>
                  <a:srgbClr val="FFFFFF"/>
                </a:solidFill>
                <a:latin typeface="Arial"/>
              </a:rPr>
              <a:t>3</a:t>
            </a:r>
            <a:r>
              <a:rPr lang="en-US" altLang="zh-CN" sz="1098" b="1" kern="0" dirty="0" smtClean="0">
                <a:solidFill>
                  <a:srgbClr val="FFFFFF"/>
                </a:solidFill>
                <a:latin typeface="Arial"/>
              </a:rPr>
              <a:t>D</a:t>
            </a:r>
            <a:r>
              <a:rPr lang="zh-CN" altLang="en-US" sz="1098" b="1" kern="0" dirty="0" smtClean="0">
                <a:solidFill>
                  <a:srgbClr val="FFFFFF"/>
                </a:solidFill>
                <a:latin typeface="Arial"/>
              </a:rPr>
              <a:t>模型人工智能引擎</a:t>
            </a:r>
            <a:r>
              <a:rPr lang="en-US" sz="1098" b="1" kern="0" dirty="0" smtClean="0">
                <a:solidFill>
                  <a:srgbClr val="FFFFFF"/>
                </a:solidFill>
                <a:latin typeface="Arial"/>
              </a:rPr>
              <a:t> </a:t>
            </a:r>
            <a:endParaRPr lang="en-US" sz="1098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ight Arrow 72">
            <a:hlinkClick r:id="" action="ppaction://noaction"/>
          </p:cNvPr>
          <p:cNvSpPr/>
          <p:nvPr/>
        </p:nvSpPr>
        <p:spPr bwMode="auto">
          <a:xfrm>
            <a:off x="2210868" y="4474894"/>
            <a:ext cx="9878781" cy="570370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sz="1098" b="1" kern="0" dirty="0">
                <a:solidFill>
                  <a:srgbClr val="FFFFFF"/>
                </a:solidFill>
                <a:latin typeface="Arial"/>
              </a:rPr>
              <a:t>3D model </a:t>
            </a:r>
            <a:r>
              <a:rPr lang="en-US" sz="1098" b="1" kern="0" dirty="0" smtClean="0">
                <a:solidFill>
                  <a:srgbClr val="FFFFFF"/>
                </a:solidFill>
                <a:latin typeface="Arial"/>
              </a:rPr>
              <a:t>database  3</a:t>
            </a:r>
            <a:r>
              <a:rPr lang="en-US" altLang="zh-CN" sz="1098" b="1" kern="0" dirty="0" smtClean="0">
                <a:solidFill>
                  <a:srgbClr val="FFFFFF"/>
                </a:solidFill>
                <a:latin typeface="Arial"/>
              </a:rPr>
              <a:t>D</a:t>
            </a:r>
            <a:r>
              <a:rPr lang="zh-CN" altLang="en-US" sz="1098" b="1" kern="0" dirty="0" smtClean="0">
                <a:solidFill>
                  <a:srgbClr val="FFFFFF"/>
                </a:solidFill>
                <a:latin typeface="Arial"/>
              </a:rPr>
              <a:t>模型数据库</a:t>
            </a:r>
            <a:endParaRPr lang="en-US" sz="1098" b="1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Title 1"/>
          <p:cNvSpPr>
            <a:spLocks noGrp="1"/>
          </p:cNvSpPr>
          <p:nvPr>
            <p:ph type="title"/>
          </p:nvPr>
        </p:nvSpPr>
        <p:spPr>
          <a:xfrm>
            <a:off x="554408" y="143171"/>
            <a:ext cx="11180392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Roadmap and </a:t>
            </a:r>
            <a:r>
              <a:rPr lang="en-US" sz="3600" b="1" dirty="0" smtClean="0">
                <a:solidFill>
                  <a:schemeClr val="tx1"/>
                </a:solidFill>
              </a:rPr>
              <a:t>Timeline 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产</a:t>
            </a:r>
            <a:r>
              <a:rPr lang="zh-CN" altLang="en-US" sz="3200" b="1" dirty="0">
                <a:solidFill>
                  <a:schemeClr val="tx1"/>
                </a:solidFill>
              </a:rPr>
              <a:t>品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路线图和时间表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144036" y="1941463"/>
            <a:ext cx="1088618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sz="1198" b="1" i="1" dirty="0">
                <a:solidFill>
                  <a:srgbClr val="FF0000"/>
                </a:solidFill>
              </a:rPr>
              <a:t>Alpha release</a:t>
            </a:r>
          </a:p>
        </p:txBody>
      </p:sp>
      <p:sp>
        <p:nvSpPr>
          <p:cNvPr id="115" name="5-Point Star 68"/>
          <p:cNvSpPr>
            <a:spLocks noChangeAspect="1"/>
          </p:cNvSpPr>
          <p:nvPr/>
        </p:nvSpPr>
        <p:spPr bwMode="auto">
          <a:xfrm>
            <a:off x="3963480" y="1947744"/>
            <a:ext cx="179812" cy="179812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square" lIns="107753" tIns="53874" rIns="107753" bIns="53874" numCol="1" spcCol="71910" rtlCol="0" anchor="ctr">
            <a:noAutofit/>
          </a:bodyPr>
          <a:lstStyle/>
          <a:p>
            <a:pPr algn="ctr" defTabSz="912346">
              <a:lnSpc>
                <a:spcPct val="110000"/>
              </a:lnSpc>
            </a:pPr>
            <a:endParaRPr lang="en-US" sz="2398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157543" y="2119159"/>
            <a:ext cx="1088618" cy="202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10000"/>
              </a:lnSpc>
              <a:spcAft>
                <a:spcPct val="0"/>
              </a:spcAft>
            </a:pPr>
            <a:r>
              <a:rPr lang="en-US" sz="1198" b="1" i="1" dirty="0">
                <a:solidFill>
                  <a:srgbClr val="FF0000"/>
                </a:solidFill>
              </a:rPr>
              <a:t>Beta release</a:t>
            </a:r>
          </a:p>
        </p:txBody>
      </p:sp>
      <p:sp>
        <p:nvSpPr>
          <p:cNvPr id="118" name="5-Point Star 68"/>
          <p:cNvSpPr>
            <a:spLocks noChangeAspect="1"/>
          </p:cNvSpPr>
          <p:nvPr/>
        </p:nvSpPr>
        <p:spPr bwMode="auto">
          <a:xfrm>
            <a:off x="4961001" y="2131803"/>
            <a:ext cx="179812" cy="179812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square" lIns="107753" tIns="53874" rIns="107753" bIns="53874" numCol="1" spcCol="71910" rtlCol="0" anchor="ctr">
            <a:noAutofit/>
          </a:bodyPr>
          <a:lstStyle/>
          <a:p>
            <a:pPr algn="ctr" defTabSz="912346">
              <a:lnSpc>
                <a:spcPct val="110000"/>
              </a:lnSpc>
            </a:pPr>
            <a:endParaRPr lang="en-US" sz="2398" b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7538" y="1225533"/>
            <a:ext cx="0" cy="37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7538" y="1245629"/>
            <a:ext cx="0" cy="5535753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7538" y="6763796"/>
            <a:ext cx="11968764" cy="17586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1"/>
          <p:cNvSpPr txBox="1"/>
          <p:nvPr/>
        </p:nvSpPr>
        <p:spPr>
          <a:xfrm>
            <a:off x="914400" y="1248014"/>
            <a:ext cx="4338938" cy="36270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107888" tIns="53944" rIns="107888" bIns="53944" numCol="1" spcCol="72000" rtlCol="0" anchor="ctr">
            <a:noAutofit/>
          </a:bodyPr>
          <a:lstStyle>
            <a:defPPr>
              <a:defRPr lang="de-DE"/>
            </a:defPPr>
            <a:lvl1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  <a:defRPr b="1">
                <a:solidFill>
                  <a:srgbClr val="000000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CA" sz="1798" dirty="0" smtClean="0"/>
              <a:t>   2017 &amp; 2018 Phase 1</a:t>
            </a:r>
            <a:endParaRPr lang="fr-FR" sz="1798" dirty="0" err="1"/>
          </a:p>
        </p:txBody>
      </p:sp>
      <p:sp>
        <p:nvSpPr>
          <p:cNvPr id="121" name="ZoneTexte 125"/>
          <p:cNvSpPr txBox="1"/>
          <p:nvPr/>
        </p:nvSpPr>
        <p:spPr>
          <a:xfrm>
            <a:off x="7465980" y="1240650"/>
            <a:ext cx="2249520" cy="33384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107888" tIns="53944" rIns="107888" bIns="53944" numCol="1" spcCol="72000" rtlCol="0" anchor="ctr">
            <a:noAutofit/>
          </a:bodyPr>
          <a:lstStyle>
            <a:defPPr>
              <a:defRPr lang="de-DE"/>
            </a:defPPr>
            <a:lvl1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  <a:defRPr b="1">
                <a:solidFill>
                  <a:srgbClr val="000000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CA" sz="1798" dirty="0"/>
              <a:t>2019 Phase 2</a:t>
            </a:r>
            <a:endParaRPr lang="fr-FR" sz="1798" dirty="0" err="1"/>
          </a:p>
        </p:txBody>
      </p:sp>
      <p:sp>
        <p:nvSpPr>
          <p:cNvPr id="139" name="ZoneTexte 125"/>
          <p:cNvSpPr txBox="1"/>
          <p:nvPr/>
        </p:nvSpPr>
        <p:spPr>
          <a:xfrm>
            <a:off x="10635456" y="1225533"/>
            <a:ext cx="1099344" cy="29385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107888" tIns="53944" rIns="107888" bIns="53944" numCol="1" spcCol="72000" rtlCol="0" anchor="ctr">
            <a:noAutofit/>
          </a:bodyPr>
          <a:lstStyle>
            <a:defPPr>
              <a:defRPr lang="de-DE"/>
            </a:defPPr>
            <a:lvl1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  <a:defRPr b="1">
                <a:solidFill>
                  <a:srgbClr val="000000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 fontAlgn="base">
              <a:spcAft>
                <a:spcPct val="0"/>
              </a:spcAft>
            </a:pPr>
            <a:r>
              <a:rPr lang="en-CA" sz="1798" dirty="0"/>
              <a:t>Future</a:t>
            </a:r>
            <a:endParaRPr lang="fr-FR" sz="1798" dirty="0" err="1"/>
          </a:p>
        </p:txBody>
      </p:sp>
      <p:sp>
        <p:nvSpPr>
          <p:cNvPr id="108" name="Right Arrow 72">
            <a:hlinkClick r:id="" action="ppaction://noaction"/>
          </p:cNvPr>
          <p:cNvSpPr/>
          <p:nvPr/>
        </p:nvSpPr>
        <p:spPr bwMode="auto">
          <a:xfrm>
            <a:off x="10129086" y="3049084"/>
            <a:ext cx="1917375" cy="67743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rtlCol="0" anchor="ctr"/>
          <a:lstStyle/>
          <a:p>
            <a:r>
              <a:rPr lang="en-US" altLang="zh-CN" sz="1098" b="1" kern="0" dirty="0" smtClean="0">
                <a:solidFill>
                  <a:srgbClr val="FFFFFF"/>
                </a:solidFill>
                <a:latin typeface="Arial"/>
              </a:rPr>
              <a:t>Other</a:t>
            </a:r>
            <a:r>
              <a:rPr lang="zh-CN" altLang="en-US" sz="1098" b="1" kern="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en-US" altLang="zh-CN" sz="1098" b="1" kern="0" dirty="0" smtClean="0">
                <a:solidFill>
                  <a:srgbClr val="FFFFFF"/>
                </a:solidFill>
                <a:latin typeface="Arial"/>
              </a:rPr>
              <a:t>Industries </a:t>
            </a:r>
          </a:p>
          <a:p>
            <a:r>
              <a:rPr lang="zh-CN" altLang="en-US" sz="1098" b="1" kern="0" dirty="0" smtClean="0">
                <a:solidFill>
                  <a:srgbClr val="FFFFFF"/>
                </a:solidFill>
                <a:latin typeface="Arial"/>
              </a:rPr>
              <a:t>进入其他行业</a:t>
            </a:r>
            <a:endParaRPr lang="en-US" sz="1098" b="1" kern="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45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642595"/>
            <a:ext cx="10630829" cy="104124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Functionalities in each phase</a:t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zh-CN" altLang="en-US" sz="3200" b="1" dirty="0" smtClean="0">
                <a:solidFill>
                  <a:schemeClr val="tx1"/>
                </a:solidFill>
              </a:rPr>
              <a:t>各阶段的功能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27940"/>
            <a:ext cx="4415325" cy="3156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</a:t>
            </a:r>
            <a:r>
              <a:rPr lang="en-US" dirty="0" smtClean="0"/>
              <a:t>ersion 1.0 (end of 2018) </a:t>
            </a:r>
          </a:p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altLang="zh-CN" dirty="0" smtClean="0"/>
              <a:t>.0</a:t>
            </a:r>
            <a:r>
              <a:rPr lang="zh-CN" altLang="en-US" dirty="0" smtClean="0"/>
              <a:t>版</a:t>
            </a:r>
            <a:r>
              <a:rPr lang="en-US" dirty="0" smtClean="0"/>
              <a:t>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年底）</a:t>
            </a:r>
            <a:r>
              <a:rPr lang="en-US" dirty="0" smtClean="0"/>
              <a:t>     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3D Framework</a:t>
            </a:r>
            <a:r>
              <a:rPr lang="zh-CN" altLang="en-US" dirty="0" smtClean="0"/>
              <a:t>框架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3D Model Repository</a:t>
            </a:r>
            <a:r>
              <a:rPr lang="zh-CN" altLang="en-US" dirty="0" smtClean="0"/>
              <a:t>模型库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3D Reconstruction</a:t>
            </a:r>
            <a:r>
              <a:rPr lang="zh-CN" altLang="en-US" dirty="0" smtClean="0"/>
              <a:t>重建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3D Modifiers</a:t>
            </a:r>
            <a:r>
              <a:rPr lang="zh-CN" altLang="en-US" dirty="0" smtClean="0"/>
              <a:t>编辑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8040" y="4606084"/>
            <a:ext cx="2889685" cy="1628918"/>
          </a:xfrm>
          <a:prstGeom prst="rect">
            <a:avLst/>
          </a:prstGeom>
          <a:scene3d>
            <a:camera prst="isometricLeftDown">
              <a:rot lat="1200000" lon="2700000" rev="0"/>
            </a:camera>
            <a:lightRig rig="threePt" dir="t"/>
          </a:scene3d>
        </p:spPr>
      </p:pic>
      <p:sp>
        <p:nvSpPr>
          <p:cNvPr id="6" name="Rectangle 5"/>
          <p:cNvSpPr/>
          <p:nvPr/>
        </p:nvSpPr>
        <p:spPr>
          <a:xfrm>
            <a:off x="5449556" y="192794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Version 2.0 (end of 2019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2</a:t>
            </a:r>
            <a:r>
              <a:rPr lang="en-US" altLang="zh-CN" dirty="0" smtClean="0">
                <a:solidFill>
                  <a:prstClr val="black"/>
                </a:solidFill>
              </a:rPr>
              <a:t>.0</a:t>
            </a:r>
            <a:r>
              <a:rPr lang="zh-CN" altLang="en-US" dirty="0" smtClean="0">
                <a:solidFill>
                  <a:prstClr val="black"/>
                </a:solidFill>
              </a:rPr>
              <a:t>版（</a:t>
            </a:r>
            <a:r>
              <a:rPr lang="en-US" altLang="zh-CN" dirty="0" smtClean="0">
                <a:solidFill>
                  <a:prstClr val="black"/>
                </a:solidFill>
              </a:rPr>
              <a:t>2019</a:t>
            </a:r>
            <a:r>
              <a:rPr lang="zh-CN" altLang="en-US" dirty="0" smtClean="0">
                <a:solidFill>
                  <a:prstClr val="black"/>
                </a:solidFill>
              </a:rPr>
              <a:t>年底）</a:t>
            </a:r>
            <a:endParaRPr lang="en-US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Visual Computing (3D processing template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</a:p>
          <a:p>
            <a:pPr marL="742950" lvl="1" indent="-285750"/>
            <a:r>
              <a:rPr lang="en-US" dirty="0" smtClean="0">
                <a:solidFill>
                  <a:prstClr val="black"/>
                </a:solidFill>
              </a:rPr>
              <a:t>     </a:t>
            </a:r>
            <a:r>
              <a:rPr lang="zh-CN" altLang="en-US" dirty="0" smtClean="0">
                <a:solidFill>
                  <a:prstClr val="black"/>
                </a:solidFill>
              </a:rPr>
              <a:t>视觉计算（</a:t>
            </a:r>
            <a:r>
              <a:rPr lang="en-US" altLang="zh-CN" dirty="0" smtClean="0">
                <a:solidFill>
                  <a:prstClr val="black"/>
                </a:solidFill>
              </a:rPr>
              <a:t>3D</a:t>
            </a:r>
            <a:r>
              <a:rPr lang="zh-CN" altLang="en-US" dirty="0" smtClean="0">
                <a:solidFill>
                  <a:prstClr val="black"/>
                </a:solidFill>
              </a:rPr>
              <a:t>工艺模板）</a:t>
            </a:r>
            <a:endParaRPr lang="en-US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AI </a:t>
            </a:r>
            <a:r>
              <a:rPr lang="en-US" dirty="0" smtClean="0">
                <a:solidFill>
                  <a:prstClr val="black"/>
                </a:solidFill>
              </a:rPr>
              <a:t>Engine</a:t>
            </a:r>
            <a:r>
              <a:rPr lang="zh-CN" altLang="en-US" dirty="0" smtClean="0">
                <a:solidFill>
                  <a:prstClr val="black"/>
                </a:solidFill>
              </a:rPr>
              <a:t>人工智能引擎</a:t>
            </a:r>
            <a:endParaRPr lang="en-US" dirty="0" smtClean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Mobile version (APP)</a:t>
            </a:r>
            <a:r>
              <a:rPr lang="zh-CN" altLang="en-US" dirty="0" smtClean="0">
                <a:solidFill>
                  <a:prstClr val="black"/>
                </a:solidFill>
              </a:rPr>
              <a:t>手机版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1654" y="4776374"/>
            <a:ext cx="2969181" cy="1593438"/>
          </a:xfrm>
          <a:prstGeom prst="rect">
            <a:avLst/>
          </a:prstGeom>
          <a:scene3d>
            <a:camera prst="isometricLeftDown">
              <a:rot lat="1200000" lon="2700000" rev="0"/>
            </a:camera>
            <a:lightRig rig="threePt" dir="t"/>
          </a:scene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585" y="4335080"/>
            <a:ext cx="1750603" cy="23593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95742" y="4803809"/>
            <a:ext cx="25266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rgbClr val="009DD9"/>
                  </a:solidFill>
                  <a:prstDash val="solid"/>
                </a:ln>
                <a:solidFill>
                  <a:srgbClr val="009DD9">
                    <a:lumMod val="40000"/>
                    <a:lumOff val="60000"/>
                  </a:srgbClr>
                </a:solidFill>
              </a:rPr>
              <a:t>Search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70215" y="4903041"/>
            <a:ext cx="1377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rgbClr val="009DD9"/>
                  </a:solidFill>
                  <a:prstDash val="solid"/>
                </a:ln>
                <a:solidFill>
                  <a:srgbClr val="009DD9">
                    <a:lumMod val="40000"/>
                    <a:lumOff val="60000"/>
                  </a:srgbClr>
                </a:solidFill>
              </a:rPr>
              <a:t>Edit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762843" y="4953283"/>
            <a:ext cx="1584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rgbClr val="009DD9"/>
                  </a:solidFill>
                  <a:prstDash val="solid"/>
                </a:ln>
                <a:solidFill>
                  <a:srgbClr val="009DD9">
                    <a:lumMod val="40000"/>
                    <a:lumOff val="60000"/>
                  </a:srgbClr>
                </a:solidFill>
              </a:rPr>
              <a:t>Print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4132531" y="5111428"/>
            <a:ext cx="89173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7468898" y="5111428"/>
            <a:ext cx="1127430" cy="50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3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b="1" dirty="0" smtClean="0"/>
              <a:t>Competitor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Analysis</a:t>
            </a:r>
          </a:p>
          <a:p>
            <a:pPr marL="0" indent="0">
              <a:buNone/>
            </a:pPr>
            <a:r>
              <a:rPr lang="zh-CN" altLang="en-US" sz="3200" b="1" dirty="0"/>
              <a:t>竞</a:t>
            </a:r>
            <a:r>
              <a:rPr lang="zh-CN" altLang="en-US" sz="3200" b="1" dirty="0" smtClean="0"/>
              <a:t>争</a:t>
            </a:r>
            <a:r>
              <a:rPr lang="zh-CN" altLang="en-US" sz="3200" b="1" dirty="0"/>
              <a:t>对</a:t>
            </a:r>
            <a:r>
              <a:rPr lang="zh-CN" altLang="en-US" sz="3200" b="1" dirty="0" smtClean="0"/>
              <a:t>手分析</a:t>
            </a:r>
            <a:endParaRPr lang="en-US" altLang="zh-CN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303" y="187197"/>
            <a:ext cx="9905998" cy="14785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Competitive </a:t>
            </a:r>
            <a:r>
              <a:rPr lang="en-US" sz="3600" b="1" dirty="0" smtClean="0">
                <a:solidFill>
                  <a:schemeClr val="tx1"/>
                </a:solidFill>
              </a:rPr>
              <a:t>Analysis</a:t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zh-CN" altLang="en-US" sz="3200" b="1" dirty="0">
                <a:solidFill>
                  <a:schemeClr val="tx1"/>
                </a:solidFill>
              </a:rPr>
              <a:t>竞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争</a:t>
            </a:r>
            <a:r>
              <a:rPr lang="zh-CN" altLang="en-US" sz="3200" b="1" dirty="0">
                <a:solidFill>
                  <a:schemeClr val="tx1"/>
                </a:solidFill>
              </a:rPr>
              <a:t>对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手</a:t>
            </a:r>
            <a:r>
              <a:rPr lang="zh-CN" altLang="en-US" sz="3200" b="1" dirty="0">
                <a:solidFill>
                  <a:schemeClr val="tx1"/>
                </a:solidFill>
              </a:rPr>
              <a:t>分析</a:t>
            </a:r>
            <a:endParaRPr lang="en-US" sz="32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29545" y="1763084"/>
          <a:ext cx="10332909" cy="4548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899"/>
                <a:gridCol w="631301"/>
                <a:gridCol w="297082"/>
                <a:gridCol w="399205"/>
                <a:gridCol w="482759"/>
                <a:gridCol w="482759"/>
                <a:gridCol w="334218"/>
                <a:gridCol w="445624"/>
                <a:gridCol w="445624"/>
                <a:gridCol w="482759"/>
                <a:gridCol w="482759"/>
                <a:gridCol w="399205"/>
                <a:gridCol w="399205"/>
                <a:gridCol w="324935"/>
                <a:gridCol w="297082"/>
                <a:gridCol w="371354"/>
                <a:gridCol w="371354"/>
                <a:gridCol w="761275"/>
                <a:gridCol w="798410"/>
                <a:gridCol w="919100"/>
              </a:tblGrid>
              <a:tr h="145449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Software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Function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Geometry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Modeling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Manufacturing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Level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Price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System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2787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Voxel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Mesh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Polygon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Subdivision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NURBS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Block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Laminate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Clay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Parametric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Viwer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Checker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Repair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Eidtor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Slicer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Hosting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"/>
                        </a:rPr>
                        <a:t>123D Catch</a:t>
                      </a:r>
                      <a:endParaRPr lang="en-US" sz="800" b="0" i="0" u="sng" strike="noStrike">
                        <a:solidFill>
                          <a:srgbClr val="C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Web, Mobile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"/>
                        </a:rPr>
                        <a:t>123D Design</a:t>
                      </a:r>
                      <a:endParaRPr lang="en-US" sz="800" b="0" i="0" u="sng" strike="noStrike">
                        <a:solidFill>
                          <a:srgbClr val="C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Web, Mobile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"/>
                        </a:rPr>
                        <a:t>123D Make</a:t>
                      </a:r>
                      <a:endParaRPr lang="en-US" sz="800" b="0" i="0" u="sng" strike="noStrike">
                        <a:solidFill>
                          <a:srgbClr val="C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Web, Mobile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"/>
                        </a:rPr>
                        <a:t>123D Sculpt+</a:t>
                      </a:r>
                      <a:endParaRPr lang="en-US" sz="800" b="0" i="0" u="sng" strike="noStrike">
                        <a:solidFill>
                          <a:srgbClr val="C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Web, Mobile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</a:rPr>
                        <a:t>3D View / Build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3"/>
                        </a:rPr>
                        <a:t>3D-matic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4"/>
                        </a:rPr>
                        <a:t>3DReshaper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5"/>
                        </a:rPr>
                        <a:t>3DTin</a:t>
                      </a:r>
                      <a:endParaRPr lang="en-US" sz="800" b="0" i="0" u="sng" strike="noStrike">
                        <a:solidFill>
                          <a:srgbClr val="C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6"/>
                        </a:rPr>
                        <a:t>3D-Tool Free Viewer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€ 60,000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7"/>
                        </a:rPr>
                        <a:t>Blender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8"/>
                        </a:rPr>
                        <a:t>ChronoSculpt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$399 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9"/>
                        </a:rPr>
                        <a:t>ClayTools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0"/>
                        </a:rPr>
                        <a:t>CraftWare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1"/>
                        </a:rPr>
                        <a:t>Cura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2"/>
                        </a:rPr>
                        <a:t>DesignX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3"/>
                        </a:rPr>
                        <a:t>Dreamcatcher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</a:rPr>
                        <a:t>Dynamo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$300/y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4"/>
                        </a:rPr>
                        <a:t>Form-Z Pro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5"/>
                        </a:rPr>
                        <a:t>FreeCAD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6"/>
                        </a:rPr>
                        <a:t>Freeform Plus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7"/>
                        </a:rPr>
                        <a:t>Fusion 360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Free, $300/y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8"/>
                        </a:rPr>
                        <a:t>GrabCAD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</a:rPr>
                        <a:t>Grasshopper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9"/>
                        </a:rPr>
                        <a:t>Inspire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Optimization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0"/>
                        </a:rPr>
                        <a:t>Meshfix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DOS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1"/>
                        </a:rPr>
                        <a:t>MeshLab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  <a:tr h="145449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2"/>
                        </a:rPr>
                        <a:t>Meshmixer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PC</a:t>
                      </a:r>
                      <a:endParaRPr 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060" marR="6060" marT="606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b="1" dirty="0"/>
              <a:t>Use Cases</a:t>
            </a:r>
          </a:p>
          <a:p>
            <a:pPr marL="0" indent="0">
              <a:buNone/>
            </a:pPr>
            <a:r>
              <a:rPr lang="zh-CN" altLang="en-US" sz="3200" b="1" dirty="0" smtClean="0"/>
              <a:t>产品使用环境</a:t>
            </a:r>
            <a:endParaRPr lang="en-US" altLang="zh-CN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7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38200" y="2409685"/>
          <a:ext cx="10515599" cy="36374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6293"/>
                <a:gridCol w="698984"/>
                <a:gridCol w="328934"/>
                <a:gridCol w="308375"/>
                <a:gridCol w="442005"/>
                <a:gridCol w="534517"/>
                <a:gridCol w="370050"/>
                <a:gridCol w="298096"/>
                <a:gridCol w="493401"/>
                <a:gridCol w="246700"/>
                <a:gridCol w="534517"/>
                <a:gridCol w="328934"/>
                <a:gridCol w="442005"/>
                <a:gridCol w="359771"/>
                <a:gridCol w="328934"/>
                <a:gridCol w="308375"/>
                <a:gridCol w="411167"/>
                <a:gridCol w="842893"/>
                <a:gridCol w="884009"/>
                <a:gridCol w="1017639"/>
              </a:tblGrid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2"/>
                        </a:rPr>
                        <a:t>Netfabb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€ 1,500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3"/>
                        </a:rPr>
                        <a:t>OctoPrint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</a:rPr>
                        <a:t>OnShape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4"/>
                        </a:rPr>
                        <a:t>P3D.in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5"/>
                        </a:rPr>
                        <a:t>ParaView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6"/>
                        </a:rPr>
                        <a:t>PCL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Library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Free, $300/y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7"/>
                        </a:rPr>
                        <a:t>Recap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8"/>
                        </a:rPr>
                        <a:t>Remake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Free, $300/y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9"/>
                        </a:rPr>
                        <a:t>Repetier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PC, 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0"/>
                        </a:rPr>
                        <a:t>Sculptris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1"/>
                        </a:rPr>
                        <a:t>Shapeshifter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2"/>
                        </a:rPr>
                        <a:t>Simplify3D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$149 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3"/>
                        </a:rPr>
                        <a:t>SketchFab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4"/>
                        </a:rPr>
                        <a:t>SketchUp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5"/>
                        </a:rPr>
                        <a:t>Slic3r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Printing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sng" strike="noStrike">
                          <a:effectLst/>
                          <a:hlinkClick r:id="rId16"/>
                        </a:rPr>
                        <a:t>TinkerCAD</a:t>
                      </a:r>
                      <a:endParaRPr lang="en-US" sz="800" b="0" i="0" u="sng" strike="noStrike">
                        <a:solidFill>
                          <a:srgbClr val="0563C1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Beginner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</a:rPr>
                        <a:t>Vectary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Intermediate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Web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7"/>
                        </a:rPr>
                        <a:t>Visit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Viewer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8"/>
                        </a:rPr>
                        <a:t>VTK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Library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Free, $300/y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19"/>
                        </a:rPr>
                        <a:t>VXmodel 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Editinig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PC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1732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>
                          <a:effectLst/>
                          <a:hlinkClick r:id="rId20"/>
                        </a:rPr>
                        <a:t>Within</a:t>
                      </a:r>
                      <a:endParaRPr lang="en-US" sz="800" b="0" i="0" u="sng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Optimization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√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Professional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Proprietary</a:t>
                      </a:r>
                      <a:endParaRPr lang="en-US" sz="800" b="0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PC</a:t>
                      </a:r>
                      <a:endParaRPr lang="en-US" sz="800" b="0" i="0" u="none" strike="noStrike" dirty="0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38200" y="1885447"/>
          <a:ext cx="10515601" cy="5242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7975"/>
                <a:gridCol w="678941"/>
                <a:gridCol w="299533"/>
                <a:gridCol w="429331"/>
                <a:gridCol w="519190"/>
                <a:gridCol w="419346"/>
                <a:gridCol w="289548"/>
                <a:gridCol w="479253"/>
                <a:gridCol w="383402"/>
                <a:gridCol w="519190"/>
                <a:gridCol w="413356"/>
                <a:gridCol w="429331"/>
                <a:gridCol w="349455"/>
                <a:gridCol w="319502"/>
                <a:gridCol w="299533"/>
                <a:gridCol w="399377"/>
                <a:gridCol w="323495"/>
                <a:gridCol w="818723"/>
                <a:gridCol w="858661"/>
                <a:gridCol w="988459"/>
              </a:tblGrid>
              <a:tr h="14802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Software</a:t>
                      </a:r>
                      <a:endParaRPr lang="en-US" sz="800" b="1" i="0" u="none" strike="noStrike" dirty="0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Function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Geometry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Modeling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Manufacturing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Level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Price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System</a:t>
                      </a:r>
                      <a:endParaRPr lang="en-US" sz="800" b="1" i="0" u="none" strike="noStrike">
                        <a:solidFill>
                          <a:srgbClr val="40404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</a:tr>
              <a:tr h="3762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Voxel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Mesh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Polygon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Subdivision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NURBS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Block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Laminate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Clay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Parametric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Viwer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Checker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Repair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STL Eidtor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>
                          <a:effectLst/>
                        </a:rPr>
                        <a:t>Slicer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800" u="none" strike="noStrike" dirty="0">
                          <a:effectLst/>
                        </a:rPr>
                        <a:t>Hosting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orbel" panose="020B0503020204020204" pitchFamily="34" charset="0"/>
                      </a:endParaRPr>
                    </a:p>
                  </a:txBody>
                  <a:tcPr marL="6168" marR="6168" marT="6168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36303" y="187197"/>
            <a:ext cx="9905998" cy="14785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Competitive </a:t>
            </a:r>
            <a:r>
              <a:rPr lang="en-US" sz="3600" b="1" dirty="0" smtClean="0">
                <a:solidFill>
                  <a:schemeClr val="tx1"/>
                </a:solidFill>
              </a:rPr>
              <a:t>Analysis</a:t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zh-CN" altLang="en-US" sz="3200" b="1" dirty="0">
                <a:solidFill>
                  <a:schemeClr val="tx1"/>
                </a:solidFill>
              </a:rPr>
              <a:t>竞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争</a:t>
            </a:r>
            <a:r>
              <a:rPr lang="zh-CN" altLang="en-US" sz="3200" b="1" dirty="0">
                <a:solidFill>
                  <a:schemeClr val="tx1"/>
                </a:solidFill>
              </a:rPr>
              <a:t>对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手</a:t>
            </a:r>
            <a:r>
              <a:rPr lang="zh-CN" altLang="en-US" sz="3200" b="1" dirty="0">
                <a:solidFill>
                  <a:schemeClr val="tx1"/>
                </a:solidFill>
              </a:rPr>
              <a:t>分析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28800" y="560717"/>
            <a:ext cx="8396868" cy="558991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Highlights of industry movement</a:t>
            </a:r>
            <a:r>
              <a:rPr lang="en-US" sz="2000" dirty="0" smtClean="0">
                <a:solidFill>
                  <a:prstClr val="black"/>
                </a:solidFill>
              </a:rPr>
              <a:t>:</a:t>
            </a:r>
          </a:p>
          <a:p>
            <a:pPr algn="ctr"/>
            <a:r>
              <a:rPr lang="zh-CN" altLang="en-US" sz="2000" dirty="0" smtClean="0">
                <a:solidFill>
                  <a:prstClr val="black"/>
                </a:solidFill>
              </a:rPr>
              <a:t>行业活动亮点</a:t>
            </a:r>
            <a:endParaRPr lang="en-US" sz="2000" dirty="0">
              <a:solidFill>
                <a:prstClr val="black"/>
              </a:solidFill>
            </a:endParaRPr>
          </a:p>
          <a:p>
            <a:pPr algn="ctr"/>
            <a:endParaRPr lang="en-US" sz="2000" dirty="0">
              <a:solidFill>
                <a:prstClr val="black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Autodesk acquired 26 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CAD design companies in the last 6 </a:t>
            </a:r>
            <a:r>
              <a:rPr lang="en-US" sz="2000" dirty="0" smtClean="0">
                <a:solidFill>
                  <a:prstClr val="black"/>
                </a:solidFill>
              </a:rPr>
              <a:t>years</a:t>
            </a:r>
          </a:p>
          <a:p>
            <a:pPr algn="ctr"/>
            <a:r>
              <a:rPr lang="zh-CN" altLang="en-US" sz="2000" dirty="0" smtClean="0">
                <a:solidFill>
                  <a:prstClr val="black"/>
                </a:solidFill>
              </a:rPr>
              <a:t>过去</a:t>
            </a:r>
            <a:r>
              <a:rPr lang="en-US" altLang="zh-CN" sz="2000" dirty="0" smtClean="0">
                <a:solidFill>
                  <a:prstClr val="black"/>
                </a:solidFill>
              </a:rPr>
              <a:t>6</a:t>
            </a:r>
            <a:r>
              <a:rPr lang="zh-CN" altLang="en-US" sz="2000" dirty="0" smtClean="0">
                <a:solidFill>
                  <a:prstClr val="black"/>
                </a:solidFill>
              </a:rPr>
              <a:t>年</a:t>
            </a:r>
            <a:r>
              <a:rPr lang="en-US" altLang="zh-CN" sz="2000" dirty="0" smtClean="0">
                <a:solidFill>
                  <a:prstClr val="black"/>
                </a:solidFill>
              </a:rPr>
              <a:t>Autodesk</a:t>
            </a:r>
            <a:r>
              <a:rPr lang="zh-CN" altLang="en-US" sz="2000" dirty="0" smtClean="0">
                <a:solidFill>
                  <a:prstClr val="black"/>
                </a:solidFill>
              </a:rPr>
              <a:t>（美国</a:t>
            </a:r>
            <a:r>
              <a:rPr lang="en-US" altLang="zh-CN" sz="2000" dirty="0" smtClean="0">
                <a:solidFill>
                  <a:prstClr val="black"/>
                </a:solidFill>
              </a:rPr>
              <a:t>3D</a:t>
            </a:r>
            <a:r>
              <a:rPr lang="zh-CN" altLang="en-US" sz="2000" dirty="0" smtClean="0">
                <a:solidFill>
                  <a:prstClr val="black"/>
                </a:solidFill>
              </a:rPr>
              <a:t>软件巨头）收购了</a:t>
            </a:r>
            <a:r>
              <a:rPr lang="en-US" altLang="zh-CN" sz="2000" dirty="0" smtClean="0">
                <a:solidFill>
                  <a:prstClr val="black"/>
                </a:solidFill>
              </a:rPr>
              <a:t>26</a:t>
            </a:r>
            <a:r>
              <a:rPr lang="zh-CN" altLang="en-US" sz="2000" dirty="0" smtClean="0">
                <a:solidFill>
                  <a:prstClr val="black"/>
                </a:solidFill>
              </a:rPr>
              <a:t>家</a:t>
            </a:r>
            <a:r>
              <a:rPr lang="en-US" altLang="zh-CN" sz="2000" dirty="0" smtClean="0">
                <a:solidFill>
                  <a:prstClr val="black"/>
                </a:solidFill>
              </a:rPr>
              <a:t>CAD</a:t>
            </a:r>
            <a:r>
              <a:rPr lang="zh-CN" altLang="en-US" sz="2000" dirty="0" smtClean="0">
                <a:solidFill>
                  <a:prstClr val="black"/>
                </a:solidFill>
              </a:rPr>
              <a:t>设计公司</a:t>
            </a:r>
            <a:endParaRPr lang="en-US" sz="2000" dirty="0">
              <a:solidFill>
                <a:prstClr val="black"/>
              </a:solidFill>
            </a:endParaRPr>
          </a:p>
          <a:p>
            <a:pPr algn="ctr"/>
            <a:endParaRPr lang="en-US" sz="2000" dirty="0">
              <a:solidFill>
                <a:prstClr val="black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Lagoa raised 3 rounds in total of $8.4 M, was acquired by Autodesk on Nov 20, 2014 for $60M (Apr 2013 $1.6 M, Dec 2013 $5.3M, Feb 2014 $1.6M</a:t>
            </a:r>
            <a:r>
              <a:rPr lang="en-US" sz="2000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 algn="ctr"/>
            <a:r>
              <a:rPr lang="en-US" altLang="zh-CN" sz="2000" dirty="0" smtClean="0">
                <a:solidFill>
                  <a:prstClr val="black"/>
                </a:solidFill>
              </a:rPr>
              <a:t>Lagoa</a:t>
            </a:r>
            <a:r>
              <a:rPr lang="zh-CN" altLang="en-US" sz="2000" dirty="0" smtClean="0">
                <a:solidFill>
                  <a:prstClr val="black"/>
                </a:solidFill>
              </a:rPr>
              <a:t>（</a:t>
            </a:r>
            <a:r>
              <a:rPr lang="en-US" altLang="zh-CN" sz="2000" dirty="0" smtClean="0">
                <a:solidFill>
                  <a:prstClr val="black"/>
                </a:solidFill>
              </a:rPr>
              <a:t>3D</a:t>
            </a:r>
            <a:r>
              <a:rPr lang="zh-CN" altLang="en-US" sz="2000" dirty="0" smtClean="0">
                <a:solidFill>
                  <a:prstClr val="black"/>
                </a:solidFill>
              </a:rPr>
              <a:t>设计公司）</a:t>
            </a:r>
            <a:r>
              <a:rPr lang="en-US" altLang="zh-CN" sz="2000" dirty="0" smtClean="0">
                <a:solidFill>
                  <a:prstClr val="black"/>
                </a:solidFill>
              </a:rPr>
              <a:t>3</a:t>
            </a:r>
            <a:r>
              <a:rPr lang="zh-CN" altLang="en-US" sz="2000" dirty="0" smtClean="0">
                <a:solidFill>
                  <a:prstClr val="black"/>
                </a:solidFill>
              </a:rPr>
              <a:t>轮融资</a:t>
            </a:r>
            <a:r>
              <a:rPr lang="en-US" altLang="zh-CN" sz="2000" dirty="0" smtClean="0">
                <a:solidFill>
                  <a:prstClr val="black"/>
                </a:solidFill>
              </a:rPr>
              <a:t>840</a:t>
            </a:r>
            <a:r>
              <a:rPr lang="zh-CN" altLang="en-US" sz="2000" dirty="0" smtClean="0">
                <a:solidFill>
                  <a:prstClr val="black"/>
                </a:solidFill>
              </a:rPr>
              <a:t>万美金（</a:t>
            </a:r>
            <a:r>
              <a:rPr lang="en-US" altLang="zh-CN" sz="2000" dirty="0" smtClean="0">
                <a:solidFill>
                  <a:prstClr val="black"/>
                </a:solidFill>
              </a:rPr>
              <a:t>2013</a:t>
            </a:r>
            <a:r>
              <a:rPr lang="zh-CN" altLang="en-US" sz="2000" dirty="0" smtClean="0">
                <a:solidFill>
                  <a:prstClr val="black"/>
                </a:solidFill>
              </a:rPr>
              <a:t>年</a:t>
            </a:r>
            <a:r>
              <a:rPr lang="en-US" altLang="zh-CN" sz="2000" dirty="0" smtClean="0">
                <a:solidFill>
                  <a:prstClr val="black"/>
                </a:solidFill>
              </a:rPr>
              <a:t>4</a:t>
            </a:r>
            <a:r>
              <a:rPr lang="zh-CN" altLang="en-US" sz="2000" dirty="0" smtClean="0">
                <a:solidFill>
                  <a:prstClr val="black"/>
                </a:solidFill>
              </a:rPr>
              <a:t>月</a:t>
            </a:r>
            <a:r>
              <a:rPr lang="en-US" altLang="zh-CN" sz="2000" dirty="0" smtClean="0">
                <a:solidFill>
                  <a:prstClr val="black"/>
                </a:solidFill>
              </a:rPr>
              <a:t>160</a:t>
            </a:r>
            <a:r>
              <a:rPr lang="zh-CN" altLang="en-US" sz="2000" dirty="0" smtClean="0">
                <a:solidFill>
                  <a:prstClr val="black"/>
                </a:solidFill>
              </a:rPr>
              <a:t>万，</a:t>
            </a:r>
            <a:r>
              <a:rPr lang="en-US" altLang="zh-CN" sz="2000" dirty="0" smtClean="0">
                <a:solidFill>
                  <a:prstClr val="black"/>
                </a:solidFill>
              </a:rPr>
              <a:t>2013</a:t>
            </a:r>
            <a:r>
              <a:rPr lang="zh-CN" altLang="en-US" sz="2000" dirty="0" smtClean="0">
                <a:solidFill>
                  <a:prstClr val="black"/>
                </a:solidFill>
              </a:rPr>
              <a:t>年</a:t>
            </a:r>
            <a:r>
              <a:rPr lang="en-US" altLang="zh-CN" sz="2000" dirty="0" smtClean="0">
                <a:solidFill>
                  <a:prstClr val="black"/>
                </a:solidFill>
              </a:rPr>
              <a:t>12</a:t>
            </a:r>
            <a:r>
              <a:rPr lang="zh-CN" altLang="en-US" sz="2000" dirty="0" smtClean="0">
                <a:solidFill>
                  <a:prstClr val="black"/>
                </a:solidFill>
              </a:rPr>
              <a:t>月</a:t>
            </a:r>
            <a:r>
              <a:rPr lang="en-US" altLang="zh-CN" sz="2000" dirty="0" smtClean="0">
                <a:solidFill>
                  <a:prstClr val="black"/>
                </a:solidFill>
              </a:rPr>
              <a:t>530</a:t>
            </a:r>
            <a:r>
              <a:rPr lang="zh-CN" altLang="en-US" sz="2000" dirty="0" smtClean="0">
                <a:solidFill>
                  <a:prstClr val="black"/>
                </a:solidFill>
              </a:rPr>
              <a:t>万，</a:t>
            </a:r>
            <a:r>
              <a:rPr lang="en-US" altLang="zh-CN" sz="2000" dirty="0" smtClean="0">
                <a:solidFill>
                  <a:prstClr val="black"/>
                </a:solidFill>
              </a:rPr>
              <a:t>2014</a:t>
            </a:r>
            <a:r>
              <a:rPr lang="zh-CN" altLang="en-US" sz="2000" dirty="0" smtClean="0">
                <a:solidFill>
                  <a:prstClr val="black"/>
                </a:solidFill>
              </a:rPr>
              <a:t>年</a:t>
            </a:r>
            <a:r>
              <a:rPr lang="en-US" altLang="zh-CN" sz="2000" dirty="0" smtClean="0">
                <a:solidFill>
                  <a:prstClr val="black"/>
                </a:solidFill>
              </a:rPr>
              <a:t>2</a:t>
            </a:r>
            <a:r>
              <a:rPr lang="zh-CN" altLang="en-US" sz="2000" dirty="0" smtClean="0">
                <a:solidFill>
                  <a:prstClr val="black"/>
                </a:solidFill>
              </a:rPr>
              <a:t>月</a:t>
            </a:r>
            <a:r>
              <a:rPr lang="en-US" altLang="zh-CN" sz="2000" dirty="0" smtClean="0">
                <a:solidFill>
                  <a:prstClr val="black"/>
                </a:solidFill>
              </a:rPr>
              <a:t>160</a:t>
            </a:r>
            <a:r>
              <a:rPr lang="zh-CN" altLang="en-US" sz="2000" dirty="0" smtClean="0">
                <a:solidFill>
                  <a:prstClr val="black"/>
                </a:solidFill>
              </a:rPr>
              <a:t>万），</a:t>
            </a:r>
            <a:r>
              <a:rPr lang="en-US" altLang="zh-CN" sz="2000" dirty="0" smtClean="0">
                <a:solidFill>
                  <a:prstClr val="black"/>
                </a:solidFill>
              </a:rPr>
              <a:t>2014</a:t>
            </a:r>
            <a:r>
              <a:rPr lang="zh-CN" altLang="en-US" sz="2000" dirty="0" smtClean="0">
                <a:solidFill>
                  <a:prstClr val="black"/>
                </a:solidFill>
              </a:rPr>
              <a:t>年</a:t>
            </a:r>
            <a:r>
              <a:rPr lang="en-US" altLang="zh-CN" sz="2000" dirty="0" smtClean="0">
                <a:solidFill>
                  <a:prstClr val="black"/>
                </a:solidFill>
              </a:rPr>
              <a:t>11</a:t>
            </a:r>
            <a:r>
              <a:rPr lang="zh-CN" altLang="en-US" sz="2000" dirty="0" smtClean="0">
                <a:solidFill>
                  <a:prstClr val="black"/>
                </a:solidFill>
              </a:rPr>
              <a:t>月被</a:t>
            </a:r>
            <a:r>
              <a:rPr lang="en-US" altLang="zh-CN" sz="2000" dirty="0" smtClean="0">
                <a:solidFill>
                  <a:prstClr val="black"/>
                </a:solidFill>
              </a:rPr>
              <a:t>Autodesk</a:t>
            </a:r>
            <a:r>
              <a:rPr lang="zh-CN" altLang="en-US" sz="2000" dirty="0" smtClean="0">
                <a:solidFill>
                  <a:prstClr val="black"/>
                </a:solidFill>
              </a:rPr>
              <a:t>以</a:t>
            </a:r>
            <a:r>
              <a:rPr lang="en-US" altLang="zh-CN" sz="2000" dirty="0" smtClean="0">
                <a:solidFill>
                  <a:prstClr val="black"/>
                </a:solidFill>
              </a:rPr>
              <a:t>6000</a:t>
            </a:r>
            <a:r>
              <a:rPr lang="zh-CN" altLang="en-US" sz="2000" dirty="0" smtClean="0">
                <a:solidFill>
                  <a:prstClr val="black"/>
                </a:solidFill>
              </a:rPr>
              <a:t>万美金价格收购。</a:t>
            </a:r>
            <a:endParaRPr lang="en-US" sz="2000" dirty="0">
              <a:solidFill>
                <a:prstClr val="black"/>
              </a:solidFill>
            </a:endParaRPr>
          </a:p>
          <a:p>
            <a:pPr algn="ctr"/>
            <a:endParaRPr lang="en-US" sz="2000" dirty="0">
              <a:solidFill>
                <a:prstClr val="black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prstClr val="black"/>
                </a:solidFill>
              </a:rPr>
              <a:t>TinkerCAD</a:t>
            </a:r>
            <a:r>
              <a:rPr lang="en-US" sz="2000" dirty="0">
                <a:solidFill>
                  <a:prstClr val="black"/>
                </a:solidFill>
              </a:rPr>
              <a:t> raised $1 M in round 1 in Nov 2011, was acquired by Autodesk on May 5, 2013 for unknown </a:t>
            </a:r>
            <a:r>
              <a:rPr lang="en-US" sz="2000" dirty="0" smtClean="0">
                <a:solidFill>
                  <a:prstClr val="black"/>
                </a:solidFill>
              </a:rPr>
              <a:t>amount</a:t>
            </a:r>
          </a:p>
          <a:p>
            <a:pPr algn="ctr"/>
            <a:r>
              <a:rPr lang="en-US" altLang="zh-CN" sz="2000" dirty="0" err="1" smtClean="0">
                <a:solidFill>
                  <a:prstClr val="black"/>
                </a:solidFill>
              </a:rPr>
              <a:t>TinkerCAD</a:t>
            </a:r>
            <a:r>
              <a:rPr lang="zh-CN" altLang="en-US" sz="2000" dirty="0" smtClean="0">
                <a:solidFill>
                  <a:prstClr val="black"/>
                </a:solidFill>
              </a:rPr>
              <a:t>（在线</a:t>
            </a:r>
            <a:r>
              <a:rPr lang="en-US" altLang="zh-CN" sz="2000" dirty="0" smtClean="0">
                <a:solidFill>
                  <a:prstClr val="black"/>
                </a:solidFill>
              </a:rPr>
              <a:t>3D</a:t>
            </a:r>
            <a:r>
              <a:rPr lang="zh-CN" altLang="en-US" sz="2000" dirty="0" smtClean="0">
                <a:solidFill>
                  <a:prstClr val="black"/>
                </a:solidFill>
              </a:rPr>
              <a:t>建模平台）</a:t>
            </a:r>
            <a:r>
              <a:rPr lang="en-US" altLang="zh-CN" sz="2000" dirty="0" smtClean="0">
                <a:solidFill>
                  <a:prstClr val="black"/>
                </a:solidFill>
              </a:rPr>
              <a:t>2011</a:t>
            </a:r>
            <a:r>
              <a:rPr lang="zh-CN" altLang="en-US" sz="2000" dirty="0" smtClean="0">
                <a:solidFill>
                  <a:prstClr val="black"/>
                </a:solidFill>
              </a:rPr>
              <a:t>年</a:t>
            </a:r>
            <a:r>
              <a:rPr lang="en-US" altLang="zh-CN" sz="2000" dirty="0" smtClean="0">
                <a:solidFill>
                  <a:prstClr val="black"/>
                </a:solidFill>
              </a:rPr>
              <a:t>11</a:t>
            </a:r>
            <a:r>
              <a:rPr lang="zh-CN" altLang="en-US" sz="2000" dirty="0" smtClean="0">
                <a:solidFill>
                  <a:prstClr val="black"/>
                </a:solidFill>
              </a:rPr>
              <a:t>月第一轮融资</a:t>
            </a:r>
            <a:r>
              <a:rPr lang="en-US" altLang="zh-CN" sz="2000" dirty="0" smtClean="0">
                <a:solidFill>
                  <a:prstClr val="black"/>
                </a:solidFill>
              </a:rPr>
              <a:t>100</a:t>
            </a:r>
            <a:r>
              <a:rPr lang="zh-CN" altLang="en-US" sz="2000" dirty="0" smtClean="0">
                <a:solidFill>
                  <a:prstClr val="black"/>
                </a:solidFill>
              </a:rPr>
              <a:t>万美金，</a:t>
            </a:r>
            <a:r>
              <a:rPr lang="en-US" altLang="zh-CN" sz="2000" dirty="0" smtClean="0">
                <a:solidFill>
                  <a:prstClr val="black"/>
                </a:solidFill>
              </a:rPr>
              <a:t>2013</a:t>
            </a:r>
            <a:r>
              <a:rPr lang="zh-CN" altLang="en-US" sz="2000" dirty="0" smtClean="0">
                <a:solidFill>
                  <a:prstClr val="black"/>
                </a:solidFill>
              </a:rPr>
              <a:t>年</a:t>
            </a:r>
            <a:r>
              <a:rPr lang="en-US" altLang="zh-CN" sz="2000" dirty="0" smtClean="0">
                <a:solidFill>
                  <a:prstClr val="black"/>
                </a:solidFill>
              </a:rPr>
              <a:t>5</a:t>
            </a:r>
            <a:r>
              <a:rPr lang="zh-CN" altLang="en-US" sz="2000" dirty="0" smtClean="0">
                <a:solidFill>
                  <a:prstClr val="black"/>
                </a:solidFill>
              </a:rPr>
              <a:t>月被</a:t>
            </a:r>
            <a:r>
              <a:rPr lang="en-US" altLang="zh-CN" sz="2000" dirty="0" smtClean="0">
                <a:solidFill>
                  <a:prstClr val="black"/>
                </a:solidFill>
              </a:rPr>
              <a:t>Autodesk</a:t>
            </a:r>
            <a:r>
              <a:rPr lang="zh-CN" altLang="en-US" sz="2000" dirty="0" smtClean="0">
                <a:solidFill>
                  <a:prstClr val="black"/>
                </a:solidFill>
              </a:rPr>
              <a:t>收购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2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b="1" dirty="0"/>
              <a:t>Market Analysis </a:t>
            </a:r>
            <a:endParaRPr lang="en-US" altLang="zh-CN" sz="3600" b="1" dirty="0" smtClean="0"/>
          </a:p>
          <a:p>
            <a:pPr marL="0" indent="0">
              <a:buNone/>
            </a:pPr>
            <a:r>
              <a:rPr lang="zh-CN" altLang="en-US" sz="3200" b="1" dirty="0" smtClean="0"/>
              <a:t>市</a:t>
            </a:r>
            <a:r>
              <a:rPr lang="zh-CN" altLang="en-US" sz="3200" b="1" dirty="0"/>
              <a:t>场分析</a:t>
            </a:r>
            <a:endParaRPr lang="en-US" altLang="zh-CN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7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532" y="235891"/>
            <a:ext cx="9672439" cy="1068802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3D Printing Design Market</a:t>
            </a: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>3D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打印设计市场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86442" y="1339238"/>
            <a:ext cx="7632729" cy="1628250"/>
          </a:xfrm>
        </p:spPr>
        <p:txBody>
          <a:bodyPr>
            <a:normAutofit fontScale="92500"/>
          </a:bodyPr>
          <a:lstStyle/>
          <a:p>
            <a:r>
              <a:rPr lang="en-US" sz="2000" dirty="0" smtClean="0"/>
              <a:t>3D printer is becoming a commodity 3</a:t>
            </a:r>
            <a:r>
              <a:rPr lang="en-US" altLang="zh-CN" sz="2000" dirty="0" smtClean="0"/>
              <a:t>D</a:t>
            </a:r>
            <a:r>
              <a:rPr lang="zh-CN" altLang="en-US" sz="2000" dirty="0" smtClean="0"/>
              <a:t>打印机已成为日用品</a:t>
            </a:r>
            <a:endParaRPr lang="en-US" sz="2000" dirty="0" smtClean="0"/>
          </a:p>
          <a:p>
            <a:r>
              <a:rPr lang="en-US" sz="2000" dirty="0" smtClean="0"/>
              <a:t>300,000 3D printer sold in 2016 </a:t>
            </a:r>
            <a:r>
              <a:rPr lang="zh-CN" altLang="en-US" sz="2000" dirty="0" smtClean="0"/>
              <a:t>在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年，</a:t>
            </a:r>
            <a:r>
              <a:rPr lang="en-US" altLang="zh-CN" sz="2000" dirty="0" smtClean="0"/>
              <a:t>3D</a:t>
            </a:r>
            <a:r>
              <a:rPr lang="zh-CN" altLang="en-US" sz="2000" dirty="0" smtClean="0"/>
              <a:t>打印机售出</a:t>
            </a:r>
            <a:r>
              <a:rPr lang="en-US" altLang="zh-CN" sz="2000" dirty="0" smtClean="0"/>
              <a:t>30</a:t>
            </a:r>
            <a:r>
              <a:rPr lang="zh-CN" altLang="en-US" sz="2000" dirty="0" smtClean="0"/>
              <a:t>万台</a:t>
            </a:r>
            <a:endParaRPr lang="en-US" sz="2000" dirty="0" smtClean="0"/>
          </a:p>
          <a:p>
            <a:r>
              <a:rPr lang="en-US" sz="2000" dirty="0" smtClean="0"/>
              <a:t>3D printers to grow triple digit percentage in next 5 - 10 years</a:t>
            </a:r>
          </a:p>
          <a:p>
            <a:pPr>
              <a:buNone/>
            </a:pPr>
            <a:r>
              <a:rPr lang="en-US" sz="2000" dirty="0" smtClean="0"/>
              <a:t>   </a:t>
            </a:r>
            <a:r>
              <a:rPr lang="zh-CN" altLang="en-US" sz="2000" dirty="0" smtClean="0"/>
              <a:t>未来</a:t>
            </a:r>
            <a:r>
              <a:rPr lang="en-US" altLang="zh-CN" sz="2000" dirty="0" smtClean="0"/>
              <a:t>5-10</a:t>
            </a:r>
            <a:r>
              <a:rPr lang="zh-CN" altLang="en-US" sz="2000" dirty="0" smtClean="0"/>
              <a:t>年，</a:t>
            </a:r>
            <a:r>
              <a:rPr lang="en-US" altLang="zh-CN" sz="2000" dirty="0" smtClean="0"/>
              <a:t>3D</a:t>
            </a:r>
            <a:r>
              <a:rPr lang="zh-CN" altLang="en-US" sz="2000" dirty="0" smtClean="0"/>
              <a:t>打印机数量会成倍增长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73" y="4137260"/>
            <a:ext cx="4511616" cy="2462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19" y="768823"/>
            <a:ext cx="3028680" cy="2769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92" y="3537902"/>
            <a:ext cx="4854480" cy="32381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442" y="2823404"/>
            <a:ext cx="6330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SzPct val="125000"/>
              <a:buFont typeface="Courier New" panose="02070309020205020404" pitchFamily="49" charset="0"/>
              <a:buChar char="o"/>
            </a:pPr>
            <a:r>
              <a:rPr lang="en-US" sz="2000" b="1" dirty="0" smtClean="0"/>
              <a:t>Challenge: Easy-to-use </a:t>
            </a:r>
            <a:r>
              <a:rPr lang="en-US" sz="2000" b="1" dirty="0"/>
              <a:t>3D design </a:t>
            </a:r>
            <a:r>
              <a:rPr lang="en-US" sz="2000" b="1" dirty="0" smtClean="0"/>
              <a:t>tool </a:t>
            </a:r>
            <a:r>
              <a:rPr lang="en-US" sz="2000" b="1" dirty="0"/>
              <a:t>is much </a:t>
            </a:r>
            <a:r>
              <a:rPr lang="en-US" sz="2000" b="1" dirty="0" smtClean="0"/>
              <a:t>needed </a:t>
            </a:r>
            <a:r>
              <a:rPr lang="zh-CN" altLang="en-US" sz="2000" b="1" dirty="0" smtClean="0"/>
              <a:t>简单易用的</a:t>
            </a:r>
            <a:r>
              <a:rPr lang="en-US" altLang="zh-CN" sz="2000" b="1" dirty="0" smtClean="0"/>
              <a:t>3D</a:t>
            </a:r>
            <a:r>
              <a:rPr lang="zh-CN" altLang="en-US" sz="2000" b="1" dirty="0" smtClean="0"/>
              <a:t>设计工具是必要的需求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86442" y="3604239"/>
            <a:ext cx="4171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Other 3D image capture devices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4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261" y="187198"/>
            <a:ext cx="9777690" cy="1117495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3D Image Capture Devices</a:t>
            </a: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>3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D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图像捕捉设备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08" y="1607778"/>
            <a:ext cx="5321060" cy="4351338"/>
          </a:xfrm>
        </p:spPr>
        <p:txBody>
          <a:bodyPr>
            <a:noAutofit/>
          </a:bodyPr>
          <a:lstStyle/>
          <a:p>
            <a:r>
              <a:rPr lang="en-US" sz="2000" dirty="0" err="1"/>
              <a:t>Largan</a:t>
            </a:r>
            <a:r>
              <a:rPr lang="en-US" sz="2000" dirty="0"/>
              <a:t> Precision, one of the current suppliers for the iPhone's camera lens component, </a:t>
            </a:r>
            <a:r>
              <a:rPr lang="en-US" sz="2000" dirty="0" smtClean="0"/>
              <a:t>confirmed </a:t>
            </a:r>
            <a:r>
              <a:rPr lang="en-US" sz="2000" dirty="0"/>
              <a:t>that it will ship lenses for 3D sensing modules in the second half of 2017, suggesting inclusion in the next-generation "iPhone 8." The confirmation comes from </a:t>
            </a:r>
            <a:r>
              <a:rPr lang="en-US" sz="2000" dirty="0" err="1"/>
              <a:t>Largan</a:t>
            </a:r>
            <a:r>
              <a:rPr lang="en-US" sz="2000" dirty="0"/>
              <a:t> CEO Adam </a:t>
            </a:r>
            <a:r>
              <a:rPr lang="en-US" sz="2000" dirty="0" smtClean="0"/>
              <a:t>Lin</a:t>
            </a:r>
          </a:p>
          <a:p>
            <a:r>
              <a:rPr lang="en-US" altLang="zh-CN" sz="2000" dirty="0" err="1" smtClean="0"/>
              <a:t>Largan</a:t>
            </a:r>
            <a:r>
              <a:rPr lang="en-US" altLang="zh-CN" sz="2000" dirty="0" smtClean="0"/>
              <a:t> Precision</a:t>
            </a:r>
            <a:r>
              <a:rPr lang="zh-CN" altLang="en-US" sz="2000" dirty="0" smtClean="0"/>
              <a:t>（大力光电），是苹果手机摄像头部件供应商，预示下一代苹果手机摄像头将加入</a:t>
            </a:r>
            <a:r>
              <a:rPr lang="en-US" altLang="zh-CN" sz="2000" dirty="0" smtClean="0"/>
              <a:t>3D</a:t>
            </a:r>
            <a:r>
              <a:rPr lang="zh-CN" altLang="en-US" sz="2000" dirty="0" smtClean="0"/>
              <a:t>传感模块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9195" y="1389932"/>
            <a:ext cx="4939894" cy="47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801621" y="1078865"/>
            <a:ext cx="3195955" cy="5036820"/>
            <a:chOff x="1052" y="1699"/>
            <a:chExt cx="5033" cy="7932"/>
          </a:xfrm>
        </p:grpSpPr>
        <p:pic>
          <p:nvPicPr>
            <p:cNvPr id="5" name="Picture 4" descr="51+Ds3f7nLL._AC_SL1205_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" y="1699"/>
              <a:ext cx="3070" cy="1560"/>
            </a:xfrm>
            <a:prstGeom prst="rect">
              <a:avLst/>
            </a:prstGeom>
          </p:spPr>
        </p:pic>
        <p:pic>
          <p:nvPicPr>
            <p:cNvPr id="6" name="Picture 5" descr="sense2_buynow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" y="3379"/>
              <a:ext cx="3069" cy="2125"/>
            </a:xfrm>
            <a:prstGeom prst="rect">
              <a:avLst/>
            </a:prstGeom>
          </p:spPr>
        </p:pic>
        <p:pic>
          <p:nvPicPr>
            <p:cNvPr id="7" name="Picture 6" descr="isense_features_upgradeipad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" y="5624"/>
              <a:ext cx="3069" cy="1944"/>
            </a:xfrm>
            <a:prstGeom prst="rect">
              <a:avLst/>
            </a:prstGeom>
          </p:spPr>
        </p:pic>
        <p:pic>
          <p:nvPicPr>
            <p:cNvPr id="8" name="Picture 7" descr="Structure-Sensor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" y="7688"/>
              <a:ext cx="3068" cy="1943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4119" y="2285"/>
              <a:ext cx="1408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XBOX ONE</a:t>
              </a: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4119" y="4111"/>
              <a:ext cx="894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Sense</a:t>
              </a: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119" y="6266"/>
              <a:ext cx="950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Corbel" panose="020B0503020204020204" pitchFamily="34" charset="0"/>
                </a:rPr>
                <a:t>iSense</a:t>
              </a:r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4119" y="8329"/>
              <a:ext cx="1966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rbel" panose="020B0503020204020204" pitchFamily="34" charset="0"/>
                </a:rPr>
                <a:t>Structure </a:t>
              </a:r>
              <a:r>
                <a:rPr lang="en-US" sz="1200" dirty="0">
                  <a:latin typeface="Corbel" panose="020B0503020204020204" pitchFamily="34" charset="0"/>
                </a:rPr>
                <a:t>Sensor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52541" y="1078865"/>
            <a:ext cx="3222625" cy="5036820"/>
            <a:chOff x="7844" y="1699"/>
            <a:chExt cx="5075" cy="7932"/>
          </a:xfrm>
        </p:grpSpPr>
        <p:pic>
          <p:nvPicPr>
            <p:cNvPr id="9" name="Picture 8" descr="xyz-3d-scanner-review-product-close-up-1024x56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4" y="1699"/>
              <a:ext cx="3070" cy="1560"/>
            </a:xfrm>
            <a:prstGeom prst="rect">
              <a:avLst/>
            </a:prstGeom>
          </p:spPr>
        </p:pic>
        <p:pic>
          <p:nvPicPr>
            <p:cNvPr id="10" name="Picture 9" descr="bevel-3d-photography-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4" y="3379"/>
              <a:ext cx="3069" cy="2125"/>
            </a:xfrm>
            <a:prstGeom prst="rect">
              <a:avLst/>
            </a:prstGeom>
          </p:spPr>
        </p:pic>
        <p:pic>
          <p:nvPicPr>
            <p:cNvPr id="11" name="Picture 10" descr="gsmarena_00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4" y="5624"/>
              <a:ext cx="3070" cy="1944"/>
            </a:xfrm>
            <a:prstGeom prst="rect">
              <a:avLst/>
            </a:prstGeom>
          </p:spPr>
        </p:pic>
        <p:pic>
          <p:nvPicPr>
            <p:cNvPr id="12" name="Picture 11" descr="iphone_8_render_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4" y="7688"/>
              <a:ext cx="3070" cy="1943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1039" y="4111"/>
              <a:ext cx="1702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XYZ 3D Scanner</a:t>
              </a: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1039" y="4111"/>
              <a:ext cx="1702" cy="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Bevel Scanner</a:t>
              </a: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Project Tango</a:t>
              </a: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rbel" panose="020B0503020204020204" pitchFamily="34" charset="0"/>
                </a:rPr>
                <a:t>iPhone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540892" y="190599"/>
            <a:ext cx="7353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cap="all" dirty="0">
                <a:latin typeface="+mj-lt"/>
                <a:ea typeface="+mj-ea"/>
                <a:cs typeface="+mj-cs"/>
              </a:rPr>
              <a:t>3D SCANNING </a:t>
            </a:r>
            <a:r>
              <a:rPr lang="en-US" sz="3600" b="1" cap="all" dirty="0" smtClean="0">
                <a:latin typeface="+mj-lt"/>
                <a:ea typeface="+mj-ea"/>
                <a:cs typeface="+mj-cs"/>
              </a:rPr>
              <a:t>Devices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</a:rPr>
              <a:t> 扫描设备</a:t>
            </a:r>
            <a:endParaRPr lang="en-US" sz="3600" b="1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7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524000" y="1118558"/>
            <a:ext cx="9144000" cy="5257800"/>
            <a:chOff x="-1" y="1065320"/>
            <a:chExt cx="9144001" cy="5792682"/>
          </a:xfrm>
        </p:grpSpPr>
        <p:sp>
          <p:nvSpPr>
            <p:cNvPr id="36" name="Rectangle 35"/>
            <p:cNvSpPr/>
            <p:nvPr/>
          </p:nvSpPr>
          <p:spPr>
            <a:xfrm>
              <a:off x="5943600" y="1385659"/>
              <a:ext cx="3200400" cy="547234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NURBS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1385659"/>
              <a:ext cx="2895600" cy="547234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SUBDIVISION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6280" y="1385659"/>
              <a:ext cx="2741720" cy="5472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MESH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280" y="2576454"/>
              <a:ext cx="8837720" cy="2218680"/>
            </a:xfrm>
            <a:prstGeom prst="rect">
              <a:avLst/>
            </a:prstGeom>
            <a:effectLst>
              <a:glow rad="1905000">
                <a:schemeClr val="accent1">
                  <a:alpha val="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  <a:softEdge rad="5969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-2602269" y="3949454"/>
              <a:ext cx="5510817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Usability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4343400"/>
              <a:ext cx="1371600" cy="9304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5866645"/>
              <a:ext cx="1371600" cy="9913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7" y="5767528"/>
              <a:ext cx="1371600" cy="771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2" y="4301618"/>
              <a:ext cx="1371600" cy="9066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68" y="6086475"/>
              <a:ext cx="1371600" cy="7715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4140269"/>
              <a:ext cx="1371600" cy="7715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2917230"/>
              <a:ext cx="1371600" cy="8894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601907"/>
              <a:ext cx="1371600" cy="7422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99" y="3361944"/>
              <a:ext cx="1371600" cy="7528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6086475"/>
              <a:ext cx="1371600" cy="771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9086"/>
              <a:ext cx="1371600" cy="9121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1065320"/>
              <a:ext cx="9144001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      Technology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3540287"/>
              <a:ext cx="1371600" cy="8015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19847357">
              <a:off x="690143" y="2284593"/>
              <a:ext cx="3169299" cy="956741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FF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4000" b="1" dirty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latin typeface="Corbel" panose="020B0503020204020204" pitchFamily="34" charset="0"/>
                </a:rPr>
                <a:t>BLANK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551420" y="145989"/>
            <a:ext cx="496482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</a:pP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3D MODELING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 </a:t>
            </a:r>
            <a:r>
              <a:rPr lang="en-US" altLang="zh-CN" sz="3600" b="1" cap="all" dirty="0" smtClean="0">
                <a:latin typeface="+mj-lt"/>
                <a:ea typeface="+mj-ea"/>
                <a:cs typeface="+mj-cs"/>
                <a:sym typeface="+mn-ea"/>
              </a:rPr>
              <a:t>3D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建模</a:t>
            </a:r>
            <a:endParaRPr lang="en-US" sz="3600" b="1" cap="all" dirty="0">
              <a:latin typeface="+mj-lt"/>
              <a:ea typeface="+mj-ea"/>
              <a:cs typeface="+mj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817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524000" y="1118558"/>
            <a:ext cx="9144000" cy="5257800"/>
            <a:chOff x="-1" y="1065320"/>
            <a:chExt cx="9144001" cy="5792682"/>
          </a:xfrm>
        </p:grpSpPr>
        <p:sp>
          <p:nvSpPr>
            <p:cNvPr id="36" name="Rectangle 35"/>
            <p:cNvSpPr/>
            <p:nvPr/>
          </p:nvSpPr>
          <p:spPr>
            <a:xfrm>
              <a:off x="5943600" y="1385659"/>
              <a:ext cx="3200400" cy="547234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NURBS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1385659"/>
              <a:ext cx="2895600" cy="547234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SUBDIVISION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6280" y="1385659"/>
              <a:ext cx="2741720" cy="5472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MESH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280" y="2576454"/>
              <a:ext cx="8837720" cy="2218680"/>
            </a:xfrm>
            <a:prstGeom prst="rect">
              <a:avLst/>
            </a:prstGeom>
            <a:effectLst>
              <a:glow rad="1905000">
                <a:schemeClr val="accent1">
                  <a:alpha val="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  <a:softEdge rad="5969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/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-2602269" y="3949454"/>
              <a:ext cx="5510817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Usability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4343400"/>
              <a:ext cx="1371600" cy="9304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5866645"/>
              <a:ext cx="1371600" cy="9913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7" y="5767528"/>
              <a:ext cx="1371600" cy="771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2" y="4301618"/>
              <a:ext cx="1371600" cy="9066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68" y="6086475"/>
              <a:ext cx="1371600" cy="7715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4140269"/>
              <a:ext cx="1371600" cy="7715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2917230"/>
              <a:ext cx="1371600" cy="8894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601907"/>
              <a:ext cx="1371600" cy="7422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99" y="3361944"/>
              <a:ext cx="1371600" cy="7528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6086475"/>
              <a:ext cx="1371600" cy="771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9086"/>
              <a:ext cx="1371600" cy="9121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1065320"/>
              <a:ext cx="9144001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      Technology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3540287"/>
              <a:ext cx="1371600" cy="8015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19847357">
              <a:off x="690143" y="2284593"/>
              <a:ext cx="3169299" cy="956741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FF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4000" b="1" dirty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latin typeface="Corbel" panose="020B0503020204020204" pitchFamily="34" charset="0"/>
                </a:rPr>
                <a:t>BLANK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551420" y="145989"/>
            <a:ext cx="496482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</a:pP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3D MODELING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 </a:t>
            </a:r>
            <a:r>
              <a:rPr lang="en-US" altLang="zh-CN" sz="3600" b="1" cap="all" dirty="0" smtClean="0">
                <a:latin typeface="+mj-lt"/>
                <a:ea typeface="+mj-ea"/>
                <a:cs typeface="+mj-cs"/>
                <a:sym typeface="+mn-ea"/>
              </a:rPr>
              <a:t>3D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建模</a:t>
            </a:r>
            <a:endParaRPr lang="en-US" sz="3600" b="1" cap="all" dirty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197061" y="1495783"/>
            <a:ext cx="5757367" cy="457199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Difficult to model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建</a:t>
            </a:r>
            <a:r>
              <a:rPr lang="zh-CN" altLang="en-US" dirty="0" smtClean="0">
                <a:solidFill>
                  <a:schemeClr val="tx1"/>
                </a:solidFill>
              </a:rPr>
              <a:t>模困难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 industry standard editor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没</a:t>
            </a:r>
            <a:r>
              <a:rPr lang="zh-CN" altLang="en-US" dirty="0" smtClean="0">
                <a:solidFill>
                  <a:schemeClr val="tx1"/>
                </a:solidFill>
              </a:rPr>
              <a:t>有行业标准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Hard to learn to model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很</a:t>
            </a:r>
            <a:r>
              <a:rPr lang="zh-CN" altLang="en-US" dirty="0" smtClean="0">
                <a:solidFill>
                  <a:schemeClr val="tx1"/>
                </a:solidFill>
              </a:rPr>
              <a:t>难学习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Very expensive to buy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购</a:t>
            </a:r>
            <a:r>
              <a:rPr lang="zh-CN" altLang="en-US" dirty="0" smtClean="0">
                <a:solidFill>
                  <a:schemeClr val="tx1"/>
                </a:solidFill>
              </a:rPr>
              <a:t>买昂贵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 model base to search/re-design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没</a:t>
            </a:r>
            <a:r>
              <a:rPr lang="zh-CN" altLang="en-US" dirty="0" smtClean="0">
                <a:solidFill>
                  <a:schemeClr val="tx1"/>
                </a:solidFill>
              </a:rPr>
              <a:t>有模型库可供搜索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再设计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524635" y="2333626"/>
            <a:ext cx="9144000" cy="2324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/>
              <a:t>  ...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0" y="4658044"/>
            <a:ext cx="9144000" cy="1064895"/>
          </a:xfrm>
          <a:prstGeom prst="rect">
            <a:avLst/>
          </a:prstGeom>
          <a:blipFill rotWithShape="1">
            <a:blip r:embed="rId2" cstate="print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r" fontAlgn="ctr"/>
            <a:r>
              <a:rPr lang="en-US" sz="3200" b="1" dirty="0">
                <a:sym typeface="+mn-ea"/>
              </a:rPr>
              <a:t>  ...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268414"/>
            <a:ext cx="9144000" cy="1064895"/>
          </a:xfrm>
          <a:prstGeom prst="rect">
            <a:avLst/>
          </a:prstGeom>
          <a:blipFill rotWithShape="1">
            <a:blip r:embed="rId2" cstate="print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/>
              <a:t>  ...          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88211" y="2625725"/>
            <a:ext cx="7687945" cy="1416050"/>
            <a:chOff x="1046" y="4079"/>
            <a:chExt cx="12107" cy="22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" y="4079"/>
              <a:ext cx="1683" cy="223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" y="4752"/>
              <a:ext cx="1666" cy="15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" y="4298"/>
              <a:ext cx="1492" cy="20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" y="4344"/>
              <a:ext cx="1492" cy="19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" y="4899"/>
              <a:ext cx="1492" cy="12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" y="4817"/>
              <a:ext cx="1492" cy="144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4847"/>
              <a:ext cx="1666" cy="1322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2" idx="2"/>
            <a:endCxn id="21" idx="0"/>
          </p:cNvCxnSpPr>
          <p:nvPr/>
        </p:nvCxnSpPr>
        <p:spPr>
          <a:xfrm flipH="1">
            <a:off x="2661921" y="2160906"/>
            <a:ext cx="74358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  <a:endCxn id="20" idx="0"/>
          </p:cNvCxnSpPr>
          <p:nvPr/>
        </p:nvCxnSpPr>
        <p:spPr>
          <a:xfrm>
            <a:off x="3405506" y="2160906"/>
            <a:ext cx="35115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2"/>
            <a:endCxn id="24" idx="0"/>
          </p:cNvCxnSpPr>
          <p:nvPr/>
        </p:nvCxnSpPr>
        <p:spPr>
          <a:xfrm>
            <a:off x="3405505" y="2160905"/>
            <a:ext cx="140208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</p:cNvCxnSpPr>
          <p:nvPr/>
        </p:nvCxnSpPr>
        <p:spPr>
          <a:xfrm>
            <a:off x="4689476" y="2160906"/>
            <a:ext cx="1254125" cy="4298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21" idx="0"/>
          </p:cNvCxnSpPr>
          <p:nvPr/>
        </p:nvCxnSpPr>
        <p:spPr>
          <a:xfrm flipH="1">
            <a:off x="2661921" y="2160906"/>
            <a:ext cx="202755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22" idx="0"/>
          </p:cNvCxnSpPr>
          <p:nvPr/>
        </p:nvCxnSpPr>
        <p:spPr>
          <a:xfrm>
            <a:off x="4689475" y="2160905"/>
            <a:ext cx="471297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20" idx="0"/>
          </p:cNvCxnSpPr>
          <p:nvPr/>
        </p:nvCxnSpPr>
        <p:spPr>
          <a:xfrm flipH="1">
            <a:off x="3756661" y="2160906"/>
            <a:ext cx="221678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 flipH="1">
            <a:off x="5944235" y="2160905"/>
            <a:ext cx="2921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6" idx="0"/>
          </p:cNvCxnSpPr>
          <p:nvPr/>
        </p:nvCxnSpPr>
        <p:spPr>
          <a:xfrm>
            <a:off x="5973445" y="2160905"/>
            <a:ext cx="2299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2"/>
            <a:endCxn id="25" idx="0"/>
          </p:cNvCxnSpPr>
          <p:nvPr/>
        </p:nvCxnSpPr>
        <p:spPr>
          <a:xfrm>
            <a:off x="4689475" y="2160905"/>
            <a:ext cx="125476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  <a:endCxn id="24" idx="0"/>
          </p:cNvCxnSpPr>
          <p:nvPr/>
        </p:nvCxnSpPr>
        <p:spPr>
          <a:xfrm>
            <a:off x="4689475" y="2160905"/>
            <a:ext cx="11811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2"/>
            <a:endCxn id="25" idx="0"/>
          </p:cNvCxnSpPr>
          <p:nvPr/>
        </p:nvCxnSpPr>
        <p:spPr>
          <a:xfrm flipH="1">
            <a:off x="5944235" y="2160905"/>
            <a:ext cx="131318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39" idx="0"/>
          </p:cNvCxnSpPr>
          <p:nvPr/>
        </p:nvCxnSpPr>
        <p:spPr>
          <a:xfrm flipH="1">
            <a:off x="7115811" y="2160906"/>
            <a:ext cx="141605" cy="89217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22" idx="0"/>
          </p:cNvCxnSpPr>
          <p:nvPr/>
        </p:nvCxnSpPr>
        <p:spPr>
          <a:xfrm>
            <a:off x="7257415" y="2160905"/>
            <a:ext cx="214503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26" idx="0"/>
          </p:cNvCxnSpPr>
          <p:nvPr/>
        </p:nvCxnSpPr>
        <p:spPr>
          <a:xfrm>
            <a:off x="7257415" y="2160905"/>
            <a:ext cx="101600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 flipH="1">
            <a:off x="2661921" y="2160906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25" idx="0"/>
          </p:cNvCxnSpPr>
          <p:nvPr/>
        </p:nvCxnSpPr>
        <p:spPr>
          <a:xfrm flipH="1">
            <a:off x="5944235" y="2160905"/>
            <a:ext cx="2597150" cy="4648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26" idx="0"/>
          </p:cNvCxnSpPr>
          <p:nvPr/>
        </p:nvCxnSpPr>
        <p:spPr>
          <a:xfrm flipH="1">
            <a:off x="8273415" y="2160905"/>
            <a:ext cx="267970" cy="9525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8534401" y="2133601"/>
            <a:ext cx="868045" cy="10128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2"/>
            <a:endCxn id="21" idx="0"/>
          </p:cNvCxnSpPr>
          <p:nvPr/>
        </p:nvCxnSpPr>
        <p:spPr>
          <a:xfrm flipH="1">
            <a:off x="2661921" y="2160906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867401" y="2160906"/>
            <a:ext cx="2673985" cy="506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26" idx="0"/>
          </p:cNvCxnSpPr>
          <p:nvPr/>
        </p:nvCxnSpPr>
        <p:spPr>
          <a:xfrm flipH="1">
            <a:off x="8273415" y="2160905"/>
            <a:ext cx="267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2"/>
          </p:cNvCxnSpPr>
          <p:nvPr/>
        </p:nvCxnSpPr>
        <p:spPr>
          <a:xfrm>
            <a:off x="8541386" y="2160906"/>
            <a:ext cx="831215" cy="9632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1" idx="2"/>
          </p:cNvCxnSpPr>
          <p:nvPr/>
        </p:nvCxnSpPr>
        <p:spPr>
          <a:xfrm flipH="1" flipV="1">
            <a:off x="2661921" y="4013201"/>
            <a:ext cx="74358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0"/>
            <a:endCxn id="24" idx="2"/>
          </p:cNvCxnSpPr>
          <p:nvPr/>
        </p:nvCxnSpPr>
        <p:spPr>
          <a:xfrm flipV="1">
            <a:off x="3405505" y="4013201"/>
            <a:ext cx="140208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5" idx="2"/>
          </p:cNvCxnSpPr>
          <p:nvPr/>
        </p:nvCxnSpPr>
        <p:spPr>
          <a:xfrm flipV="1">
            <a:off x="3429001" y="4041776"/>
            <a:ext cx="2515235" cy="6064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0"/>
            <a:endCxn id="39" idx="2"/>
          </p:cNvCxnSpPr>
          <p:nvPr/>
        </p:nvCxnSpPr>
        <p:spPr>
          <a:xfrm flipV="1">
            <a:off x="3405506" y="4013201"/>
            <a:ext cx="371030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6" idx="2"/>
          </p:cNvCxnSpPr>
          <p:nvPr/>
        </p:nvCxnSpPr>
        <p:spPr>
          <a:xfrm flipV="1">
            <a:off x="3405505" y="3952875"/>
            <a:ext cx="486791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0"/>
            <a:endCxn id="20" idx="2"/>
          </p:cNvCxnSpPr>
          <p:nvPr/>
        </p:nvCxnSpPr>
        <p:spPr>
          <a:xfrm flipH="1" flipV="1">
            <a:off x="3756661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0"/>
            <a:endCxn id="24" idx="2"/>
          </p:cNvCxnSpPr>
          <p:nvPr/>
        </p:nvCxnSpPr>
        <p:spPr>
          <a:xfrm flipV="1">
            <a:off x="4689475" y="4013201"/>
            <a:ext cx="11811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0" idx="2"/>
          </p:cNvCxnSpPr>
          <p:nvPr/>
        </p:nvCxnSpPr>
        <p:spPr>
          <a:xfrm flipH="1" flipV="1">
            <a:off x="3756661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0"/>
            <a:endCxn id="21" idx="2"/>
          </p:cNvCxnSpPr>
          <p:nvPr/>
        </p:nvCxnSpPr>
        <p:spPr>
          <a:xfrm flipH="1" flipV="1">
            <a:off x="2661921" y="4013201"/>
            <a:ext cx="331152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0"/>
            <a:endCxn id="39" idx="2"/>
          </p:cNvCxnSpPr>
          <p:nvPr/>
        </p:nvCxnSpPr>
        <p:spPr>
          <a:xfrm flipV="1">
            <a:off x="5973446" y="4013201"/>
            <a:ext cx="114236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" idx="0"/>
            <a:endCxn id="26" idx="2"/>
          </p:cNvCxnSpPr>
          <p:nvPr/>
        </p:nvCxnSpPr>
        <p:spPr>
          <a:xfrm flipV="1">
            <a:off x="5973445" y="3952875"/>
            <a:ext cx="229997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" idx="0"/>
            <a:endCxn id="22" idx="2"/>
          </p:cNvCxnSpPr>
          <p:nvPr/>
        </p:nvCxnSpPr>
        <p:spPr>
          <a:xfrm flipV="1">
            <a:off x="5973445" y="3919855"/>
            <a:ext cx="342900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0"/>
            <a:endCxn id="20" idx="2"/>
          </p:cNvCxnSpPr>
          <p:nvPr/>
        </p:nvCxnSpPr>
        <p:spPr>
          <a:xfrm flipH="1" flipV="1">
            <a:off x="3756661" y="4041775"/>
            <a:ext cx="350075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" idx="0"/>
            <a:endCxn id="24" idx="2"/>
          </p:cNvCxnSpPr>
          <p:nvPr/>
        </p:nvCxnSpPr>
        <p:spPr>
          <a:xfrm flipH="1" flipV="1">
            <a:off x="4807585" y="4013201"/>
            <a:ext cx="244983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0"/>
            <a:endCxn id="22" idx="2"/>
          </p:cNvCxnSpPr>
          <p:nvPr/>
        </p:nvCxnSpPr>
        <p:spPr>
          <a:xfrm flipV="1">
            <a:off x="7257415" y="3919855"/>
            <a:ext cx="214503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5" idx="2"/>
          </p:cNvCxnSpPr>
          <p:nvPr/>
        </p:nvCxnSpPr>
        <p:spPr>
          <a:xfrm flipH="1" flipV="1">
            <a:off x="5944235" y="4041775"/>
            <a:ext cx="2597150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0"/>
            <a:endCxn id="22" idx="2"/>
          </p:cNvCxnSpPr>
          <p:nvPr/>
        </p:nvCxnSpPr>
        <p:spPr>
          <a:xfrm flipV="1">
            <a:off x="8541385" y="3919855"/>
            <a:ext cx="86106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865121" y="1440815"/>
            <a:ext cx="6216015" cy="720090"/>
            <a:chOff x="2112" y="2269"/>
            <a:chExt cx="9789" cy="1134"/>
          </a:xfrm>
        </p:grpSpPr>
        <p:pic>
          <p:nvPicPr>
            <p:cNvPr id="2" name="Picture 1" descr="zortrax-m200-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2" y="2269"/>
              <a:ext cx="1701" cy="1134"/>
            </a:xfrm>
            <a:prstGeom prst="rect">
              <a:avLst/>
            </a:prstGeom>
          </p:spPr>
        </p:pic>
        <p:pic>
          <p:nvPicPr>
            <p:cNvPr id="5" name="Picture 4" descr="simplify3d-yoda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7" y="2269"/>
              <a:ext cx="1700" cy="1134"/>
            </a:xfrm>
            <a:prstGeom prst="rect">
              <a:avLst/>
            </a:prstGeom>
          </p:spPr>
        </p:pic>
        <p:pic>
          <p:nvPicPr>
            <p:cNvPr id="8" name="Picture 7" descr="26bdc998ef7d03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01" y="2269"/>
              <a:ext cx="1700" cy="1134"/>
            </a:xfrm>
            <a:prstGeom prst="rect">
              <a:avLst/>
            </a:prstGeom>
          </p:spPr>
        </p:pic>
        <p:pic>
          <p:nvPicPr>
            <p:cNvPr id="11" name="Picture 10" descr="DCdLqgHW0AAKuCm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5" y="2269"/>
              <a:ext cx="1700" cy="1134"/>
            </a:xfrm>
            <a:prstGeom prst="rect">
              <a:avLst/>
            </a:prstGeom>
          </p:spPr>
        </p:pic>
        <p:pic>
          <p:nvPicPr>
            <p:cNvPr id="12" name="Picture 11" descr="cura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79" y="2269"/>
              <a:ext cx="1700" cy="11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865120" y="4830445"/>
            <a:ext cx="6215380" cy="720090"/>
            <a:chOff x="2112" y="7607"/>
            <a:chExt cx="9788" cy="1134"/>
          </a:xfrm>
        </p:grpSpPr>
        <p:pic>
          <p:nvPicPr>
            <p:cNvPr id="3" name="Picture 2" descr="ss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56" y="7607"/>
              <a:ext cx="1701" cy="1134"/>
            </a:xfrm>
            <a:prstGeom prst="rect">
              <a:avLst/>
            </a:prstGeom>
          </p:spPr>
        </p:pic>
        <p:pic>
          <p:nvPicPr>
            <p:cNvPr id="4" name="Picture 3" descr="2016-09-04-at-19.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78" y="7607"/>
              <a:ext cx="1701" cy="1134"/>
            </a:xfrm>
            <a:prstGeom prst="rect">
              <a:avLst/>
            </a:prstGeom>
          </p:spPr>
        </p:pic>
        <p:pic>
          <p:nvPicPr>
            <p:cNvPr id="9" name="Picture 8" descr="maxresdefault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34" y="7607"/>
              <a:ext cx="1701" cy="1134"/>
            </a:xfrm>
            <a:prstGeom prst="rect">
              <a:avLst/>
            </a:prstGeom>
          </p:spPr>
        </p:pic>
        <p:pic>
          <p:nvPicPr>
            <p:cNvPr id="10" name="Picture 9" descr="preview_module_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12" y="7607"/>
              <a:ext cx="1701" cy="1134"/>
            </a:xfrm>
            <a:prstGeom prst="rect">
              <a:avLst/>
            </a:prstGeom>
          </p:spPr>
        </p:pic>
        <p:pic>
          <p:nvPicPr>
            <p:cNvPr id="13" name="Picture 12" descr="CraftWare00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00" y="7607"/>
              <a:ext cx="1701" cy="1134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524000" y="188862"/>
            <a:ext cx="674896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</a:pP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3D </a:t>
            </a: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PREPROCESSING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  </a:t>
            </a:r>
            <a:r>
              <a:rPr lang="en-US" altLang="zh-CN" sz="3600" b="1" cap="all" dirty="0" smtClean="0">
                <a:latin typeface="+mj-lt"/>
                <a:ea typeface="+mj-ea"/>
                <a:cs typeface="+mj-cs"/>
                <a:sym typeface="+mn-ea"/>
              </a:rPr>
              <a:t>3D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预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处理</a:t>
            </a:r>
            <a:endParaRPr lang="en-US" sz="3600" b="1" cap="all" dirty="0">
              <a:latin typeface="+mj-lt"/>
              <a:ea typeface="+mj-ea"/>
              <a:cs typeface="+mj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95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524635" y="2333626"/>
            <a:ext cx="9144000" cy="2324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/>
              <a:t>  ...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0" y="4658044"/>
            <a:ext cx="9144000" cy="1064895"/>
          </a:xfrm>
          <a:prstGeom prst="rect">
            <a:avLst/>
          </a:prstGeom>
          <a:blipFill rotWithShape="1">
            <a:blip r:embed="rId2" cstate="print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r" fontAlgn="ctr"/>
            <a:r>
              <a:rPr lang="en-US" sz="3200" b="1" dirty="0">
                <a:sym typeface="+mn-ea"/>
              </a:rPr>
              <a:t>  ...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0" y="1268414"/>
            <a:ext cx="9144000" cy="1064895"/>
          </a:xfrm>
          <a:prstGeom prst="rect">
            <a:avLst/>
          </a:prstGeom>
          <a:blipFill rotWithShape="1">
            <a:blip r:embed="rId2" cstate="print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ctr"/>
            <a:r>
              <a:rPr lang="en-US" sz="3200" b="1" dirty="0"/>
              <a:t>  ...          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88211" y="2625725"/>
            <a:ext cx="7687945" cy="1416050"/>
            <a:chOff x="1046" y="4079"/>
            <a:chExt cx="12107" cy="22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" y="4079"/>
              <a:ext cx="1683" cy="223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" y="4752"/>
              <a:ext cx="1666" cy="15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" y="4298"/>
              <a:ext cx="1492" cy="20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" y="4344"/>
              <a:ext cx="1492" cy="19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" y="4899"/>
              <a:ext cx="1492" cy="12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" y="4817"/>
              <a:ext cx="1492" cy="144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4847"/>
              <a:ext cx="1666" cy="1322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2" idx="2"/>
            <a:endCxn id="21" idx="0"/>
          </p:cNvCxnSpPr>
          <p:nvPr/>
        </p:nvCxnSpPr>
        <p:spPr>
          <a:xfrm flipH="1">
            <a:off x="2661921" y="2160906"/>
            <a:ext cx="74358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  <a:endCxn id="20" idx="0"/>
          </p:cNvCxnSpPr>
          <p:nvPr/>
        </p:nvCxnSpPr>
        <p:spPr>
          <a:xfrm>
            <a:off x="3405506" y="2160906"/>
            <a:ext cx="35115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2"/>
            <a:endCxn id="24" idx="0"/>
          </p:cNvCxnSpPr>
          <p:nvPr/>
        </p:nvCxnSpPr>
        <p:spPr>
          <a:xfrm>
            <a:off x="3405505" y="2160905"/>
            <a:ext cx="140208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</p:cNvCxnSpPr>
          <p:nvPr/>
        </p:nvCxnSpPr>
        <p:spPr>
          <a:xfrm>
            <a:off x="4689476" y="2160906"/>
            <a:ext cx="1254125" cy="4298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21" idx="0"/>
          </p:cNvCxnSpPr>
          <p:nvPr/>
        </p:nvCxnSpPr>
        <p:spPr>
          <a:xfrm flipH="1">
            <a:off x="2661921" y="2160906"/>
            <a:ext cx="202755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22" idx="0"/>
          </p:cNvCxnSpPr>
          <p:nvPr/>
        </p:nvCxnSpPr>
        <p:spPr>
          <a:xfrm>
            <a:off x="4689475" y="2160905"/>
            <a:ext cx="471297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20" idx="0"/>
          </p:cNvCxnSpPr>
          <p:nvPr/>
        </p:nvCxnSpPr>
        <p:spPr>
          <a:xfrm flipH="1">
            <a:off x="3756661" y="2160906"/>
            <a:ext cx="221678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 flipH="1">
            <a:off x="5944235" y="2160905"/>
            <a:ext cx="2921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6" idx="0"/>
          </p:cNvCxnSpPr>
          <p:nvPr/>
        </p:nvCxnSpPr>
        <p:spPr>
          <a:xfrm>
            <a:off x="5973445" y="2160905"/>
            <a:ext cx="2299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2"/>
            <a:endCxn id="25" idx="0"/>
          </p:cNvCxnSpPr>
          <p:nvPr/>
        </p:nvCxnSpPr>
        <p:spPr>
          <a:xfrm>
            <a:off x="4689475" y="2160905"/>
            <a:ext cx="125476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  <a:endCxn id="24" idx="0"/>
          </p:cNvCxnSpPr>
          <p:nvPr/>
        </p:nvCxnSpPr>
        <p:spPr>
          <a:xfrm>
            <a:off x="4689475" y="2160905"/>
            <a:ext cx="11811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2"/>
            <a:endCxn id="25" idx="0"/>
          </p:cNvCxnSpPr>
          <p:nvPr/>
        </p:nvCxnSpPr>
        <p:spPr>
          <a:xfrm flipH="1">
            <a:off x="5944235" y="2160905"/>
            <a:ext cx="131318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39" idx="0"/>
          </p:cNvCxnSpPr>
          <p:nvPr/>
        </p:nvCxnSpPr>
        <p:spPr>
          <a:xfrm flipH="1">
            <a:off x="7115811" y="2160906"/>
            <a:ext cx="141605" cy="89217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22" idx="0"/>
          </p:cNvCxnSpPr>
          <p:nvPr/>
        </p:nvCxnSpPr>
        <p:spPr>
          <a:xfrm>
            <a:off x="7257415" y="2160905"/>
            <a:ext cx="214503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26" idx="0"/>
          </p:cNvCxnSpPr>
          <p:nvPr/>
        </p:nvCxnSpPr>
        <p:spPr>
          <a:xfrm>
            <a:off x="7257415" y="2160905"/>
            <a:ext cx="101600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 flipH="1">
            <a:off x="2661921" y="2160906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25" idx="0"/>
          </p:cNvCxnSpPr>
          <p:nvPr/>
        </p:nvCxnSpPr>
        <p:spPr>
          <a:xfrm flipH="1">
            <a:off x="5944235" y="2160905"/>
            <a:ext cx="2597150" cy="4648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26" idx="0"/>
          </p:cNvCxnSpPr>
          <p:nvPr/>
        </p:nvCxnSpPr>
        <p:spPr>
          <a:xfrm flipH="1">
            <a:off x="8273415" y="2160905"/>
            <a:ext cx="267970" cy="9525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8534401" y="2133601"/>
            <a:ext cx="868045" cy="10128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2"/>
            <a:endCxn id="21" idx="0"/>
          </p:cNvCxnSpPr>
          <p:nvPr/>
        </p:nvCxnSpPr>
        <p:spPr>
          <a:xfrm flipH="1">
            <a:off x="2661921" y="2160906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867401" y="2160906"/>
            <a:ext cx="2673985" cy="506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26" idx="0"/>
          </p:cNvCxnSpPr>
          <p:nvPr/>
        </p:nvCxnSpPr>
        <p:spPr>
          <a:xfrm flipH="1">
            <a:off x="8273415" y="2160905"/>
            <a:ext cx="267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2"/>
          </p:cNvCxnSpPr>
          <p:nvPr/>
        </p:nvCxnSpPr>
        <p:spPr>
          <a:xfrm>
            <a:off x="8541386" y="2160906"/>
            <a:ext cx="831215" cy="9632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1" idx="2"/>
          </p:cNvCxnSpPr>
          <p:nvPr/>
        </p:nvCxnSpPr>
        <p:spPr>
          <a:xfrm flipH="1" flipV="1">
            <a:off x="2661921" y="4013201"/>
            <a:ext cx="74358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0"/>
            <a:endCxn id="24" idx="2"/>
          </p:cNvCxnSpPr>
          <p:nvPr/>
        </p:nvCxnSpPr>
        <p:spPr>
          <a:xfrm flipV="1">
            <a:off x="3405505" y="4013201"/>
            <a:ext cx="140208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5" idx="2"/>
          </p:cNvCxnSpPr>
          <p:nvPr/>
        </p:nvCxnSpPr>
        <p:spPr>
          <a:xfrm flipV="1">
            <a:off x="3429001" y="4041776"/>
            <a:ext cx="2515235" cy="6064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0"/>
            <a:endCxn id="39" idx="2"/>
          </p:cNvCxnSpPr>
          <p:nvPr/>
        </p:nvCxnSpPr>
        <p:spPr>
          <a:xfrm flipV="1">
            <a:off x="3405506" y="4013201"/>
            <a:ext cx="371030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6" idx="2"/>
          </p:cNvCxnSpPr>
          <p:nvPr/>
        </p:nvCxnSpPr>
        <p:spPr>
          <a:xfrm flipV="1">
            <a:off x="3405505" y="3952875"/>
            <a:ext cx="486791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0"/>
            <a:endCxn id="20" idx="2"/>
          </p:cNvCxnSpPr>
          <p:nvPr/>
        </p:nvCxnSpPr>
        <p:spPr>
          <a:xfrm flipH="1" flipV="1">
            <a:off x="3756661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0"/>
            <a:endCxn id="24" idx="2"/>
          </p:cNvCxnSpPr>
          <p:nvPr/>
        </p:nvCxnSpPr>
        <p:spPr>
          <a:xfrm flipV="1">
            <a:off x="4689475" y="4013201"/>
            <a:ext cx="11811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0" idx="2"/>
          </p:cNvCxnSpPr>
          <p:nvPr/>
        </p:nvCxnSpPr>
        <p:spPr>
          <a:xfrm flipH="1" flipV="1">
            <a:off x="3756661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0"/>
            <a:endCxn id="21" idx="2"/>
          </p:cNvCxnSpPr>
          <p:nvPr/>
        </p:nvCxnSpPr>
        <p:spPr>
          <a:xfrm flipH="1" flipV="1">
            <a:off x="2661921" y="4013201"/>
            <a:ext cx="331152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0"/>
            <a:endCxn id="39" idx="2"/>
          </p:cNvCxnSpPr>
          <p:nvPr/>
        </p:nvCxnSpPr>
        <p:spPr>
          <a:xfrm flipV="1">
            <a:off x="5973446" y="4013201"/>
            <a:ext cx="114236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" idx="0"/>
            <a:endCxn id="26" idx="2"/>
          </p:cNvCxnSpPr>
          <p:nvPr/>
        </p:nvCxnSpPr>
        <p:spPr>
          <a:xfrm flipV="1">
            <a:off x="5973445" y="3952875"/>
            <a:ext cx="229997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" idx="0"/>
            <a:endCxn id="22" idx="2"/>
          </p:cNvCxnSpPr>
          <p:nvPr/>
        </p:nvCxnSpPr>
        <p:spPr>
          <a:xfrm flipV="1">
            <a:off x="5973445" y="3919855"/>
            <a:ext cx="342900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0"/>
            <a:endCxn id="20" idx="2"/>
          </p:cNvCxnSpPr>
          <p:nvPr/>
        </p:nvCxnSpPr>
        <p:spPr>
          <a:xfrm flipH="1" flipV="1">
            <a:off x="3756661" y="4041775"/>
            <a:ext cx="350075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" idx="0"/>
            <a:endCxn id="24" idx="2"/>
          </p:cNvCxnSpPr>
          <p:nvPr/>
        </p:nvCxnSpPr>
        <p:spPr>
          <a:xfrm flipH="1" flipV="1">
            <a:off x="4807585" y="4013201"/>
            <a:ext cx="244983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0"/>
            <a:endCxn id="22" idx="2"/>
          </p:cNvCxnSpPr>
          <p:nvPr/>
        </p:nvCxnSpPr>
        <p:spPr>
          <a:xfrm flipV="1">
            <a:off x="7257415" y="3919855"/>
            <a:ext cx="214503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5" idx="2"/>
          </p:cNvCxnSpPr>
          <p:nvPr/>
        </p:nvCxnSpPr>
        <p:spPr>
          <a:xfrm flipH="1" flipV="1">
            <a:off x="5944235" y="4041775"/>
            <a:ext cx="2597150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0"/>
            <a:endCxn id="22" idx="2"/>
          </p:cNvCxnSpPr>
          <p:nvPr/>
        </p:nvCxnSpPr>
        <p:spPr>
          <a:xfrm flipV="1">
            <a:off x="8541385" y="3919855"/>
            <a:ext cx="86106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865121" y="1440815"/>
            <a:ext cx="6216015" cy="720090"/>
            <a:chOff x="2112" y="2269"/>
            <a:chExt cx="9789" cy="1134"/>
          </a:xfrm>
        </p:grpSpPr>
        <p:pic>
          <p:nvPicPr>
            <p:cNvPr id="2" name="Picture 1" descr="zortrax-m200-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2" y="2269"/>
              <a:ext cx="1701" cy="1134"/>
            </a:xfrm>
            <a:prstGeom prst="rect">
              <a:avLst/>
            </a:prstGeom>
          </p:spPr>
        </p:pic>
        <p:pic>
          <p:nvPicPr>
            <p:cNvPr id="5" name="Picture 4" descr="simplify3d-yoda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7" y="2269"/>
              <a:ext cx="1700" cy="1134"/>
            </a:xfrm>
            <a:prstGeom prst="rect">
              <a:avLst/>
            </a:prstGeom>
          </p:spPr>
        </p:pic>
        <p:pic>
          <p:nvPicPr>
            <p:cNvPr id="8" name="Picture 7" descr="26bdc998ef7d03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01" y="2269"/>
              <a:ext cx="1700" cy="1134"/>
            </a:xfrm>
            <a:prstGeom prst="rect">
              <a:avLst/>
            </a:prstGeom>
          </p:spPr>
        </p:pic>
        <p:pic>
          <p:nvPicPr>
            <p:cNvPr id="11" name="Picture 10" descr="DCdLqgHW0AAKuCm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35" y="2269"/>
              <a:ext cx="1700" cy="1134"/>
            </a:xfrm>
            <a:prstGeom prst="rect">
              <a:avLst/>
            </a:prstGeom>
          </p:spPr>
        </p:pic>
        <p:pic>
          <p:nvPicPr>
            <p:cNvPr id="12" name="Picture 11" descr="cura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79" y="2269"/>
              <a:ext cx="1700" cy="11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865120" y="4830445"/>
            <a:ext cx="6215380" cy="720090"/>
            <a:chOff x="2112" y="7607"/>
            <a:chExt cx="9788" cy="1134"/>
          </a:xfrm>
        </p:grpSpPr>
        <p:pic>
          <p:nvPicPr>
            <p:cNvPr id="3" name="Picture 2" descr="ss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56" y="7607"/>
              <a:ext cx="1701" cy="1134"/>
            </a:xfrm>
            <a:prstGeom prst="rect">
              <a:avLst/>
            </a:prstGeom>
          </p:spPr>
        </p:pic>
        <p:pic>
          <p:nvPicPr>
            <p:cNvPr id="4" name="Picture 3" descr="2016-09-04-at-19.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78" y="7607"/>
              <a:ext cx="1701" cy="1134"/>
            </a:xfrm>
            <a:prstGeom prst="rect">
              <a:avLst/>
            </a:prstGeom>
          </p:spPr>
        </p:pic>
        <p:pic>
          <p:nvPicPr>
            <p:cNvPr id="9" name="Picture 8" descr="maxresdefault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34" y="7607"/>
              <a:ext cx="1701" cy="1134"/>
            </a:xfrm>
            <a:prstGeom prst="rect">
              <a:avLst/>
            </a:prstGeom>
          </p:spPr>
        </p:pic>
        <p:pic>
          <p:nvPicPr>
            <p:cNvPr id="10" name="Picture 9" descr="preview_module_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12" y="7607"/>
              <a:ext cx="1701" cy="1134"/>
            </a:xfrm>
            <a:prstGeom prst="rect">
              <a:avLst/>
            </a:prstGeom>
          </p:spPr>
        </p:pic>
        <p:pic>
          <p:nvPicPr>
            <p:cNvPr id="13" name="Picture 12" descr="CraftWare00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00" y="7607"/>
              <a:ext cx="1701" cy="1134"/>
            </a:xfrm>
            <a:prstGeom prst="rect">
              <a:avLst/>
            </a:prstGeom>
          </p:spPr>
        </p:pic>
      </p:grpSp>
      <p:sp>
        <p:nvSpPr>
          <p:cNvPr id="75" name="Rounded Rectangle 74"/>
          <p:cNvSpPr/>
          <p:nvPr/>
        </p:nvSpPr>
        <p:spPr>
          <a:xfrm>
            <a:off x="3146127" y="1296700"/>
            <a:ext cx="6040805" cy="4571999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Very Chaotic 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非</a:t>
            </a:r>
            <a:r>
              <a:rPr lang="zh-CN" altLang="en-US" dirty="0" smtClean="0">
                <a:solidFill>
                  <a:schemeClr val="tx1"/>
                </a:solidFill>
              </a:rPr>
              <a:t>常杂乱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3D printer manufacturing develops editing tool   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r>
              <a:rPr lang="zh-CN" altLang="en-US" dirty="0" smtClean="0">
                <a:solidFill>
                  <a:schemeClr val="tx1"/>
                </a:solidFill>
              </a:rPr>
              <a:t>打印厂商开发编辑工具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 industry standard </a:t>
            </a:r>
            <a:r>
              <a:rPr lang="en-US" dirty="0" smtClean="0">
                <a:solidFill>
                  <a:schemeClr val="tx1"/>
                </a:solidFill>
              </a:rPr>
              <a:t>format</a:t>
            </a: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没</a:t>
            </a:r>
            <a:r>
              <a:rPr lang="zh-CN" altLang="en-US" dirty="0" smtClean="0">
                <a:solidFill>
                  <a:schemeClr val="tx1"/>
                </a:solidFill>
              </a:rPr>
              <a:t>有行业标准格式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 knowledge base / lesson </a:t>
            </a:r>
            <a:r>
              <a:rPr lang="en-US" dirty="0" smtClean="0">
                <a:solidFill>
                  <a:schemeClr val="tx1"/>
                </a:solidFill>
              </a:rPr>
              <a:t>learned</a:t>
            </a: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没</a:t>
            </a:r>
            <a:r>
              <a:rPr lang="zh-CN" altLang="en-US" dirty="0" smtClean="0">
                <a:solidFill>
                  <a:schemeClr val="tx1"/>
                </a:solidFill>
              </a:rPr>
              <a:t>有知识基础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经验总结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0" y="188862"/>
            <a:ext cx="674896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</a:pP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3D </a:t>
            </a:r>
            <a:r>
              <a:rPr lang="en-US" sz="3600" b="1" cap="all" dirty="0" smtClean="0">
                <a:latin typeface="+mj-lt"/>
                <a:ea typeface="+mj-ea"/>
                <a:cs typeface="+mj-cs"/>
                <a:sym typeface="+mn-ea"/>
              </a:rPr>
              <a:t>PREPROCESSING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  </a:t>
            </a:r>
            <a:r>
              <a:rPr lang="en-US" altLang="zh-CN" sz="3600" b="1" cap="all" dirty="0" smtClean="0">
                <a:latin typeface="+mj-lt"/>
                <a:ea typeface="+mj-ea"/>
                <a:cs typeface="+mj-cs"/>
                <a:sym typeface="+mn-ea"/>
              </a:rPr>
              <a:t>3D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预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  <a:sym typeface="+mn-ea"/>
              </a:rPr>
              <a:t>处理</a:t>
            </a:r>
            <a:endParaRPr lang="en-US" sz="3600" b="1" cap="all" dirty="0">
              <a:latin typeface="+mj-lt"/>
              <a:ea typeface="+mj-ea"/>
              <a:cs typeface="+mj-cs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83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3197952" y="1143000"/>
            <a:ext cx="2745648" cy="4648200"/>
            <a:chOff x="513083" y="1143000"/>
            <a:chExt cx="2745648" cy="464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2515430"/>
              <a:ext cx="947362" cy="12767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0200" y="3015327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</a:rPr>
                <a:t>Original </a:t>
              </a:r>
              <a:r>
                <a:rPr lang="en-US" dirty="0" err="1">
                  <a:solidFill>
                    <a:schemeClr val="tx1"/>
                  </a:solidFill>
                </a:rPr>
                <a:t>Prusa</a:t>
              </a:r>
              <a:r>
                <a:rPr lang="en-US" dirty="0">
                  <a:solidFill>
                    <a:schemeClr val="tx1"/>
                  </a:solidFill>
                </a:rPr>
                <a:t> i3 MK2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1143000"/>
              <a:ext cx="947362" cy="1219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00200" y="1614101"/>
              <a:ext cx="1658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Ultimaker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Ultimaker</a:t>
              </a:r>
              <a:r>
                <a:rPr lang="en-US" dirty="0">
                  <a:solidFill>
                    <a:schemeClr val="tx1"/>
                  </a:solidFill>
                </a:rPr>
                <a:t> 2+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0200" y="4266475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CraftBot</a:t>
              </a:r>
              <a:r>
                <a:rPr lang="en-US" dirty="0">
                  <a:solidFill>
                    <a:schemeClr val="tx1"/>
                  </a:solidFill>
                </a:rPr>
                <a:t> PLUS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5017726"/>
              <a:ext cx="947361" cy="77347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00200" y="5265964"/>
              <a:ext cx="1069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>
                  <a:solidFill>
                    <a:schemeClr val="tx1"/>
                  </a:solidFill>
                </a:rPr>
                <a:t>LulzBot</a:t>
              </a:r>
              <a:r>
                <a:rPr lang="en-US" sz="1200" dirty="0">
                  <a:solidFill>
                    <a:schemeClr val="tx1"/>
                  </a:solidFill>
                </a:rPr>
                <a:t> TAZ 6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3945453"/>
              <a:ext cx="947361" cy="91904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6195142" y="1219201"/>
            <a:ext cx="2948858" cy="4648823"/>
            <a:chOff x="4089736" y="1219200"/>
            <a:chExt cx="2948858" cy="46488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1219200"/>
              <a:ext cx="1068507" cy="10685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410200" y="161495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CEL </a:t>
              </a:r>
              <a:r>
                <a:rPr lang="en-US" sz="1200" dirty="0" err="1">
                  <a:solidFill>
                    <a:schemeClr val="tx1"/>
                  </a:solidFill>
                </a:rPr>
                <a:t>Robox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2409189"/>
              <a:ext cx="1068507" cy="14160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10200" y="2978703"/>
              <a:ext cx="104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>
                  <a:solidFill>
                    <a:schemeClr val="tx1"/>
                  </a:solidFill>
                </a:rPr>
                <a:t>Zortrax</a:t>
              </a:r>
              <a:r>
                <a:rPr lang="en-US" sz="1200" dirty="0">
                  <a:solidFill>
                    <a:schemeClr val="tx1"/>
                  </a:solidFill>
                </a:rPr>
                <a:t> M200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5028363"/>
              <a:ext cx="1058151" cy="8396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10200" y="5309694"/>
              <a:ext cx="1355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Replicator 5th Gen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0200" y="4288290"/>
              <a:ext cx="162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Corbel" panose="020B0503020204020204" pitchFamily="34" charset="0"/>
                </a:rPr>
                <a:t>Printrbot</a:t>
              </a:r>
              <a:r>
                <a:rPr lang="en-US" sz="1200" dirty="0">
                  <a:latin typeface="Corbel" panose="020B0503020204020204" pitchFamily="34" charset="0"/>
                </a:rPr>
                <a:t> Simple Metal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3946697"/>
              <a:ext cx="1058150" cy="960184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509950" y="245052"/>
            <a:ext cx="4714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cap="all" dirty="0">
                <a:latin typeface="+mj-lt"/>
                <a:ea typeface="+mj-ea"/>
                <a:cs typeface="+mj-cs"/>
              </a:rPr>
              <a:t>3D </a:t>
            </a:r>
            <a:r>
              <a:rPr lang="en-US" sz="3600" b="1" cap="all" dirty="0" smtClean="0">
                <a:latin typeface="+mj-lt"/>
                <a:ea typeface="+mj-ea"/>
                <a:cs typeface="+mj-cs"/>
              </a:rPr>
              <a:t>PRINTING  3</a:t>
            </a:r>
            <a:r>
              <a:rPr lang="en-US" altLang="zh-CN" sz="3600" b="1" cap="all" dirty="0" smtClean="0">
                <a:latin typeface="+mj-lt"/>
                <a:ea typeface="+mj-ea"/>
                <a:cs typeface="+mj-cs"/>
              </a:rPr>
              <a:t>D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</a:rPr>
              <a:t>打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</a:rPr>
              <a:t>印</a:t>
            </a:r>
            <a:endParaRPr lang="en-US" sz="3600" b="1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63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33400" y="723900"/>
            <a:ext cx="11123930" cy="5204460"/>
            <a:chOff x="840" y="1140"/>
            <a:chExt cx="17518" cy="81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" y="1140"/>
              <a:ext cx="17519" cy="819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1483" y="1660"/>
              <a:ext cx="16875" cy="76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Login via web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1729" y="712211"/>
            <a:ext cx="1811278" cy="3303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64506" y="1053465"/>
            <a:ext cx="192824" cy="48573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526" y="2151572"/>
            <a:ext cx="300942" cy="2897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3905" y="697824"/>
            <a:ext cx="1894486" cy="3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4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3197952" y="1143000"/>
            <a:ext cx="2745648" cy="4648200"/>
            <a:chOff x="513083" y="1143000"/>
            <a:chExt cx="2745648" cy="464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2515430"/>
              <a:ext cx="947362" cy="12767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0200" y="3015327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</a:rPr>
                <a:t>Original </a:t>
              </a:r>
              <a:r>
                <a:rPr lang="en-US" dirty="0" err="1">
                  <a:solidFill>
                    <a:schemeClr val="tx1"/>
                  </a:solidFill>
                </a:rPr>
                <a:t>Prusa</a:t>
              </a:r>
              <a:r>
                <a:rPr lang="en-US" dirty="0">
                  <a:solidFill>
                    <a:schemeClr val="tx1"/>
                  </a:solidFill>
                </a:rPr>
                <a:t> i3 MK2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1143000"/>
              <a:ext cx="947362" cy="1219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00200" y="1614101"/>
              <a:ext cx="1658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Ultimaker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Ultimaker</a:t>
              </a:r>
              <a:r>
                <a:rPr lang="en-US" dirty="0">
                  <a:solidFill>
                    <a:schemeClr val="tx1"/>
                  </a:solidFill>
                </a:rPr>
                <a:t> 2+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0200" y="4266475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>
                  <a:solidFill>
                    <a:schemeClr val="tx1"/>
                  </a:solidFill>
                </a:rPr>
                <a:t>CraftBot</a:t>
              </a:r>
              <a:r>
                <a:rPr lang="en-US" dirty="0">
                  <a:solidFill>
                    <a:schemeClr val="tx1"/>
                  </a:solidFill>
                </a:rPr>
                <a:t> PLUS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5017726"/>
              <a:ext cx="947361" cy="77347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00200" y="5265964"/>
              <a:ext cx="1069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>
                  <a:solidFill>
                    <a:schemeClr val="tx1"/>
                  </a:solidFill>
                </a:rPr>
                <a:t>LulzBot</a:t>
              </a:r>
              <a:r>
                <a:rPr lang="en-US" sz="1200" dirty="0">
                  <a:solidFill>
                    <a:schemeClr val="tx1"/>
                  </a:solidFill>
                </a:rPr>
                <a:t> TAZ 6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3945453"/>
              <a:ext cx="947361" cy="91904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6195142" y="1219201"/>
            <a:ext cx="2948858" cy="4648823"/>
            <a:chOff x="4089736" y="1219200"/>
            <a:chExt cx="2948858" cy="46488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1219200"/>
              <a:ext cx="1068507" cy="10685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410200" y="161495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CEL </a:t>
              </a:r>
              <a:r>
                <a:rPr lang="en-US" sz="1200" dirty="0" err="1">
                  <a:solidFill>
                    <a:schemeClr val="tx1"/>
                  </a:solidFill>
                </a:rPr>
                <a:t>Robox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2409189"/>
              <a:ext cx="1068507" cy="14160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10200" y="2978703"/>
              <a:ext cx="104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>
                  <a:solidFill>
                    <a:schemeClr val="tx1"/>
                  </a:solidFill>
                </a:rPr>
                <a:t>Zortrax</a:t>
              </a:r>
              <a:r>
                <a:rPr lang="en-US" sz="1200" dirty="0">
                  <a:solidFill>
                    <a:schemeClr val="tx1"/>
                  </a:solidFill>
                </a:rPr>
                <a:t> M200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5028363"/>
              <a:ext cx="1058151" cy="8396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10200" y="5309694"/>
              <a:ext cx="1355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Replicator 5th Gen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0200" y="4288290"/>
              <a:ext cx="162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Corbel" panose="020B0503020204020204" pitchFamily="34" charset="0"/>
                </a:rPr>
                <a:t>Printrbot</a:t>
              </a:r>
              <a:r>
                <a:rPr lang="en-US" sz="1200" dirty="0">
                  <a:latin typeface="Corbel" panose="020B0503020204020204" pitchFamily="34" charset="0"/>
                </a:rPr>
                <a:t> Simple Metal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3946697"/>
              <a:ext cx="1058150" cy="960184"/>
            </a:xfrm>
            <a:prstGeom prst="rect">
              <a:avLst/>
            </a:prstGeom>
          </p:spPr>
        </p:pic>
      </p:grpSp>
      <p:sp>
        <p:nvSpPr>
          <p:cNvPr id="5" name="Rounded Rectangle 4"/>
          <p:cNvSpPr/>
          <p:nvPr/>
        </p:nvSpPr>
        <p:spPr>
          <a:xfrm>
            <a:off x="3345455" y="1195226"/>
            <a:ext cx="5677247" cy="502829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There are over 500 3D printer manufacturers in the world</a:t>
            </a:r>
          </a:p>
          <a:p>
            <a:pPr marL="285750" indent="-285750" algn="ctr"/>
            <a:r>
              <a:rPr lang="zh-CN" altLang="en-US" dirty="0" smtClean="0">
                <a:solidFill>
                  <a:schemeClr val="tx1"/>
                </a:solidFill>
              </a:rPr>
              <a:t>全球有超过</a:t>
            </a:r>
            <a:r>
              <a:rPr lang="en-US" altLang="zh-CN" dirty="0" smtClean="0">
                <a:solidFill>
                  <a:schemeClr val="tx1"/>
                </a:solidFill>
              </a:rPr>
              <a:t>500</a:t>
            </a:r>
            <a:r>
              <a:rPr lang="zh-CN" altLang="en-US" dirty="0" smtClean="0">
                <a:solidFill>
                  <a:schemeClr val="tx1"/>
                </a:solidFill>
              </a:rPr>
              <a:t>家</a:t>
            </a:r>
            <a:r>
              <a:rPr lang="en-US" altLang="zh-CN" dirty="0" smtClean="0">
                <a:solidFill>
                  <a:schemeClr val="tx1"/>
                </a:solidFill>
              </a:rPr>
              <a:t>3D</a:t>
            </a:r>
            <a:r>
              <a:rPr lang="zh-CN" altLang="en-US" dirty="0" smtClean="0">
                <a:solidFill>
                  <a:schemeClr val="tx1"/>
                </a:solidFill>
              </a:rPr>
              <a:t>打印厂商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Scattered software design tool </a:t>
            </a: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软件设计工具散</a:t>
            </a:r>
            <a:r>
              <a:rPr lang="zh-CN" altLang="en-US" dirty="0" smtClean="0">
                <a:solidFill>
                  <a:schemeClr val="tx1"/>
                </a:solidFill>
              </a:rPr>
              <a:t>乱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High costs for 3D printer manufactures to develop and support their own design tool</a:t>
            </a:r>
          </a:p>
          <a:p>
            <a:pPr marL="285750" indent="-285750" algn="ctr"/>
            <a:r>
              <a:rPr lang="en-US" dirty="0" smtClean="0">
                <a:solidFill>
                  <a:schemeClr val="tx1"/>
                </a:solidFill>
              </a:rPr>
              <a:t>3D</a:t>
            </a:r>
            <a:r>
              <a:rPr lang="zh-CN" altLang="en-US" dirty="0" smtClean="0">
                <a:solidFill>
                  <a:schemeClr val="tx1"/>
                </a:solidFill>
              </a:rPr>
              <a:t>打印厂商自己开发设计工具成本高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 Small 3D printer manufactures pay for manual 3D model editing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小</a:t>
            </a:r>
            <a:r>
              <a:rPr lang="zh-CN" altLang="en-US" dirty="0" smtClean="0">
                <a:solidFill>
                  <a:schemeClr val="tx1"/>
                </a:solidFill>
              </a:rPr>
              <a:t>型</a:t>
            </a:r>
            <a:r>
              <a:rPr lang="en-US" altLang="zh-CN" dirty="0" smtClean="0">
                <a:solidFill>
                  <a:schemeClr val="tx1"/>
                </a:solidFill>
              </a:rPr>
              <a:t>3D</a:t>
            </a:r>
            <a:r>
              <a:rPr lang="zh-CN" altLang="en-US" dirty="0" smtClean="0">
                <a:solidFill>
                  <a:schemeClr val="tx1"/>
                </a:solidFill>
              </a:rPr>
              <a:t>打印</a:t>
            </a:r>
            <a:r>
              <a:rPr lang="zh-CN" altLang="en-US" dirty="0">
                <a:solidFill>
                  <a:schemeClr val="tx1"/>
                </a:solidFill>
              </a:rPr>
              <a:t>制造</a:t>
            </a:r>
            <a:r>
              <a:rPr lang="zh-CN" altLang="en-US" dirty="0" smtClean="0">
                <a:solidFill>
                  <a:schemeClr val="tx1"/>
                </a:solidFill>
              </a:rPr>
              <a:t>商需付人工费编辑建模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09950" y="245052"/>
            <a:ext cx="4714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cap="all" dirty="0">
                <a:latin typeface="+mj-lt"/>
                <a:ea typeface="+mj-ea"/>
                <a:cs typeface="+mj-cs"/>
              </a:rPr>
              <a:t>3D </a:t>
            </a:r>
            <a:r>
              <a:rPr lang="en-US" sz="3600" b="1" cap="all" dirty="0" smtClean="0">
                <a:latin typeface="+mj-lt"/>
                <a:ea typeface="+mj-ea"/>
                <a:cs typeface="+mj-cs"/>
              </a:rPr>
              <a:t>PRINTING  3</a:t>
            </a:r>
            <a:r>
              <a:rPr lang="en-US" altLang="zh-CN" sz="3600" b="1" cap="all" dirty="0" smtClean="0">
                <a:latin typeface="+mj-lt"/>
                <a:ea typeface="+mj-ea"/>
                <a:cs typeface="+mj-cs"/>
              </a:rPr>
              <a:t>D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</a:rPr>
              <a:t>打</a:t>
            </a:r>
            <a:r>
              <a:rPr lang="zh-CN" altLang="en-US" sz="3600" b="1" cap="all" dirty="0" smtClean="0">
                <a:latin typeface="+mj-lt"/>
                <a:ea typeface="+mj-ea"/>
                <a:cs typeface="+mj-cs"/>
              </a:rPr>
              <a:t>印</a:t>
            </a:r>
            <a:endParaRPr lang="en-US" sz="3600" b="1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0114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101" y="1690069"/>
            <a:ext cx="3979892" cy="273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35" y="17759"/>
            <a:ext cx="9905998" cy="14785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Current </a:t>
            </a:r>
            <a:r>
              <a:rPr lang="en-US" sz="3600" b="1" dirty="0" smtClean="0">
                <a:solidFill>
                  <a:schemeClr val="tx1"/>
                </a:solidFill>
              </a:rPr>
              <a:t>Challenges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目前的挑战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2588"/>
            <a:ext cx="7079901" cy="5279082"/>
          </a:xfrm>
        </p:spPr>
        <p:txBody>
          <a:bodyPr>
            <a:normAutofit fontScale="25000" lnSpcReduction="20000"/>
          </a:bodyPr>
          <a:lstStyle/>
          <a:p>
            <a:pPr marL="868680" indent="-685800">
              <a:buFont typeface="Arial" panose="020B0604020202020204" pitchFamily="34" charset="0"/>
              <a:buChar char="•"/>
            </a:pPr>
            <a:r>
              <a:rPr lang="en-US" sz="5600" b="1" dirty="0"/>
              <a:t>Design </a:t>
            </a:r>
            <a:r>
              <a:rPr lang="en-US" sz="5600" b="1" dirty="0" smtClean="0"/>
              <a:t>tools</a:t>
            </a:r>
            <a:r>
              <a:rPr lang="zh-CN" altLang="en-US" sz="5600" b="1" dirty="0" smtClean="0"/>
              <a:t>设计工具</a:t>
            </a:r>
            <a:endParaRPr lang="en-US" sz="5600" b="1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/>
              <a:t>Deep learning </a:t>
            </a:r>
            <a:r>
              <a:rPr lang="en-US" sz="5600" dirty="0" smtClean="0"/>
              <a:t>curve</a:t>
            </a:r>
            <a:r>
              <a:rPr lang="zh-CN" altLang="en-US" sz="5600" dirty="0" smtClean="0"/>
              <a:t>深度学习曲线</a:t>
            </a:r>
            <a:endParaRPr lang="en-US" sz="5600" dirty="0"/>
          </a:p>
          <a:p>
            <a:pPr marL="1417320" lvl="2" indent="-685800">
              <a:buFont typeface="Arial" panose="020B0604020202020204" pitchFamily="34" charset="0"/>
              <a:buChar char="•"/>
            </a:pPr>
            <a:r>
              <a:rPr lang="en-US" sz="5600" dirty="0"/>
              <a:t>Transition training from one CAD system to another takes 4-8 weeks, costs $20,000 - $500,000 based on number of </a:t>
            </a:r>
            <a:r>
              <a:rPr lang="en-US" sz="5600" dirty="0" smtClean="0"/>
              <a:t>users</a:t>
            </a:r>
          </a:p>
          <a:p>
            <a:pPr marL="1417320" lvl="2" indent="-685800">
              <a:buNone/>
            </a:pPr>
            <a:r>
              <a:rPr lang="en-US" sz="5600" dirty="0" smtClean="0"/>
              <a:t>    </a:t>
            </a:r>
            <a:r>
              <a:rPr lang="en-US" altLang="zh-CN" sz="5600" dirty="0" smtClean="0"/>
              <a:t>CAD</a:t>
            </a:r>
            <a:r>
              <a:rPr lang="zh-CN" altLang="en-US" sz="5600" dirty="0" smtClean="0"/>
              <a:t>系统</a:t>
            </a:r>
            <a:r>
              <a:rPr lang="zh-CN" altLang="en-US" sz="5600" dirty="0" smtClean="0"/>
              <a:t>的培</a:t>
            </a:r>
            <a:r>
              <a:rPr lang="zh-CN" altLang="en-US" sz="5600" dirty="0" smtClean="0"/>
              <a:t>训需要</a:t>
            </a:r>
            <a:r>
              <a:rPr lang="en-US" altLang="zh-CN" sz="5600" dirty="0" smtClean="0"/>
              <a:t>4-8</a:t>
            </a:r>
            <a:r>
              <a:rPr lang="zh-CN" altLang="en-US" sz="5600" dirty="0" smtClean="0"/>
              <a:t>周，成本</a:t>
            </a:r>
            <a:r>
              <a:rPr lang="en-US" altLang="zh-CN" sz="5600" dirty="0" smtClean="0"/>
              <a:t>$20,000 - $500,000</a:t>
            </a:r>
            <a:r>
              <a:rPr lang="zh-CN" altLang="en-US" sz="5600" dirty="0" smtClean="0"/>
              <a:t>（根据使用者数量）</a:t>
            </a:r>
            <a:r>
              <a:rPr lang="en-US" altLang="zh-CN" sz="5600" dirty="0" smtClean="0"/>
              <a:t> </a:t>
            </a:r>
            <a:endParaRPr lang="en-US" sz="5600" dirty="0"/>
          </a:p>
          <a:p>
            <a:pPr marL="1417320" lvl="2" indent="-685800">
              <a:buFont typeface="Arial" panose="020B0604020202020204" pitchFamily="34" charset="0"/>
              <a:buChar char="•"/>
            </a:pPr>
            <a:r>
              <a:rPr lang="en-US" sz="5600" dirty="0"/>
              <a:t>eLearning online account costs ~$</a:t>
            </a:r>
            <a:r>
              <a:rPr lang="en-US" sz="5600" dirty="0" smtClean="0"/>
              <a:t>1</a:t>
            </a:r>
            <a:r>
              <a:rPr lang="en-US" altLang="zh-CN" sz="5600" dirty="0" smtClean="0"/>
              <a:t>0</a:t>
            </a:r>
            <a:r>
              <a:rPr lang="en-US" sz="5600" dirty="0" smtClean="0"/>
              <a:t>,000 </a:t>
            </a:r>
            <a:r>
              <a:rPr lang="en-US" sz="5600" dirty="0"/>
              <a:t>annually </a:t>
            </a:r>
            <a:endParaRPr lang="en-US" sz="5600" dirty="0" smtClean="0"/>
          </a:p>
          <a:p>
            <a:pPr marL="1417320" lvl="2" indent="-685800">
              <a:buNone/>
            </a:pPr>
            <a:r>
              <a:rPr lang="en-US" sz="5600" dirty="0" smtClean="0"/>
              <a:t>              </a:t>
            </a:r>
            <a:r>
              <a:rPr lang="zh-CN" altLang="en-US" sz="5600" dirty="0" smtClean="0"/>
              <a:t>在线学习成本</a:t>
            </a:r>
            <a:r>
              <a:rPr lang="en-US" altLang="zh-CN" sz="5600" dirty="0" smtClean="0"/>
              <a:t>$</a:t>
            </a:r>
            <a:r>
              <a:rPr lang="en-US" altLang="zh-CN" sz="5600" dirty="0" smtClean="0"/>
              <a:t>10,000 </a:t>
            </a:r>
            <a:r>
              <a:rPr lang="en-US" altLang="zh-CN" sz="5600" dirty="0" smtClean="0"/>
              <a:t>/</a:t>
            </a:r>
            <a:r>
              <a:rPr lang="zh-CN" altLang="en-US" sz="5600" dirty="0" smtClean="0"/>
              <a:t>年</a:t>
            </a:r>
            <a:endParaRPr lang="en-US" sz="56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/>
              <a:t>Accessibility </a:t>
            </a:r>
            <a:r>
              <a:rPr lang="zh-CN" altLang="en-US" sz="5600" dirty="0" smtClean="0"/>
              <a:t>可及性</a:t>
            </a:r>
            <a:endParaRPr lang="en-US" sz="56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/>
              <a:t>Based on 20 </a:t>
            </a:r>
            <a:r>
              <a:rPr lang="en-US" sz="5600" dirty="0" err="1"/>
              <a:t>yrs</a:t>
            </a:r>
            <a:r>
              <a:rPr lang="en-US" sz="5600" dirty="0"/>
              <a:t> + technology </a:t>
            </a:r>
            <a:r>
              <a:rPr lang="zh-CN" altLang="en-US" sz="5600" dirty="0" smtClean="0"/>
              <a:t>  基于</a:t>
            </a:r>
            <a:r>
              <a:rPr lang="en-US" altLang="zh-CN" sz="5600" dirty="0" smtClean="0"/>
              <a:t>20</a:t>
            </a:r>
            <a:r>
              <a:rPr lang="zh-CN" altLang="en-US" sz="5600" dirty="0" smtClean="0"/>
              <a:t>年以上的技术</a:t>
            </a:r>
            <a:endParaRPr lang="en-US" sz="5600" dirty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Pricing </a:t>
            </a:r>
            <a:r>
              <a:rPr lang="en-US" sz="5400" dirty="0" smtClean="0"/>
              <a:t>model</a:t>
            </a:r>
            <a:r>
              <a:rPr lang="zh-CN" altLang="en-US" sz="5400" dirty="0" smtClean="0"/>
              <a:t> 定</a:t>
            </a:r>
            <a:r>
              <a:rPr lang="zh-CN" altLang="en-US" sz="5400" dirty="0" smtClean="0"/>
              <a:t>价模式</a:t>
            </a:r>
            <a:endParaRPr lang="en-US" sz="5400" dirty="0" smtClean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 smtClean="0"/>
              <a:t>Cost</a:t>
            </a:r>
            <a:r>
              <a:rPr lang="zh-CN" altLang="en-US" sz="5600" dirty="0" smtClean="0"/>
              <a:t>成本</a:t>
            </a:r>
            <a:endParaRPr lang="en-US" sz="5600" dirty="0"/>
          </a:p>
          <a:p>
            <a:pPr marL="1371600" lvl="2" indent="-6858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5600" dirty="0"/>
              <a:t>Traditional CAD system costs $10,000 - $30,000 per user + 20% - 30% annual maintenance </a:t>
            </a:r>
            <a:r>
              <a:rPr lang="en-US" sz="5600" dirty="0" smtClean="0"/>
              <a:t>fee</a:t>
            </a:r>
          </a:p>
          <a:p>
            <a:pPr marL="1371600" lvl="2" indent="-685800">
              <a:spcBef>
                <a:spcPts val="1000"/>
              </a:spcBef>
              <a:buNone/>
            </a:pPr>
            <a:r>
              <a:rPr lang="en-US" sz="5600" dirty="0" smtClean="0"/>
              <a:t>              </a:t>
            </a:r>
            <a:r>
              <a:rPr lang="zh-CN" altLang="en-US" sz="5600" dirty="0" smtClean="0"/>
              <a:t>传统</a:t>
            </a:r>
            <a:r>
              <a:rPr lang="en-US" altLang="zh-CN" sz="5600" dirty="0" smtClean="0"/>
              <a:t>CAD</a:t>
            </a:r>
            <a:r>
              <a:rPr lang="zh-CN" altLang="en-US" sz="5600" dirty="0" smtClean="0"/>
              <a:t>系统成本</a:t>
            </a:r>
            <a:r>
              <a:rPr lang="en-US" altLang="zh-CN" sz="5600" dirty="0" smtClean="0"/>
              <a:t>$10,000 - $30,000/</a:t>
            </a:r>
            <a:r>
              <a:rPr lang="zh-CN" altLang="en-US" sz="5600" dirty="0" smtClean="0"/>
              <a:t>用户 </a:t>
            </a:r>
            <a:r>
              <a:rPr lang="en-US" altLang="zh-CN" sz="5600" dirty="0" smtClean="0"/>
              <a:t>+ 20% - 30% </a:t>
            </a:r>
            <a:r>
              <a:rPr lang="zh-CN" altLang="en-US" sz="5600" dirty="0" smtClean="0"/>
              <a:t>维护费</a:t>
            </a:r>
            <a:r>
              <a:rPr lang="en-US" altLang="zh-CN" sz="5600" dirty="0" smtClean="0"/>
              <a:t>/</a:t>
            </a:r>
            <a:r>
              <a:rPr lang="zh-CN" altLang="en-US" sz="5600" dirty="0" smtClean="0"/>
              <a:t>年</a:t>
            </a:r>
            <a:endParaRPr lang="en-US" sz="5600" dirty="0" smtClean="0"/>
          </a:p>
          <a:p>
            <a:pPr marL="1371600" lvl="2" indent="-6858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5600" dirty="0" smtClean="0"/>
          </a:p>
          <a:p>
            <a:pPr marL="868680" indent="-685800">
              <a:buFont typeface="Arial" panose="020B0604020202020204" pitchFamily="34" charset="0"/>
              <a:buChar char="•"/>
            </a:pPr>
            <a:r>
              <a:rPr lang="en-US" sz="5600" b="1" dirty="0" smtClean="0"/>
              <a:t>3D Printing </a:t>
            </a:r>
            <a:r>
              <a:rPr lang="zh-CN" altLang="en-US" sz="5600" b="1" dirty="0" smtClean="0"/>
              <a:t>打印</a:t>
            </a:r>
            <a:endParaRPr lang="en-US" sz="5600" b="1" dirty="0" smtClean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 smtClean="0"/>
              <a:t>Standard tools and processes </a:t>
            </a:r>
            <a:r>
              <a:rPr lang="zh-CN" altLang="en-US" sz="5600" dirty="0" smtClean="0"/>
              <a:t>标准化工具和制程</a:t>
            </a:r>
            <a:endParaRPr lang="en-US" sz="5600" dirty="0" smtClean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 smtClean="0"/>
              <a:t>3D </a:t>
            </a:r>
            <a:r>
              <a:rPr lang="en-US" sz="5600" dirty="0"/>
              <a:t>model </a:t>
            </a:r>
            <a:r>
              <a:rPr lang="en-US" sz="5600" dirty="0" smtClean="0"/>
              <a:t>search ability  3</a:t>
            </a:r>
            <a:r>
              <a:rPr lang="en-US" altLang="zh-CN" sz="5600" dirty="0" smtClean="0"/>
              <a:t>D</a:t>
            </a:r>
            <a:r>
              <a:rPr lang="zh-CN" altLang="en-US" sz="5600" dirty="0" smtClean="0"/>
              <a:t>模型搜索能力</a:t>
            </a:r>
            <a:endParaRPr lang="en-US" sz="5600" dirty="0" smtClean="0"/>
          </a:p>
          <a:p>
            <a:pPr lvl="1" indent="0">
              <a:buNone/>
            </a:pPr>
            <a:endParaRPr lang="en-US" sz="5600" dirty="0"/>
          </a:p>
          <a:p>
            <a:pPr marL="868680" indent="-685800">
              <a:buFont typeface="Arial" panose="020B0604020202020204" pitchFamily="34" charset="0"/>
              <a:buChar char="•"/>
            </a:pPr>
            <a:r>
              <a:rPr lang="en-US" sz="5600" b="1" dirty="0" smtClean="0"/>
              <a:t>3D Data Intelligence (Data AI)</a:t>
            </a:r>
            <a:r>
              <a:rPr lang="zh-CN" altLang="en-US" sz="5600" b="1" dirty="0" smtClean="0"/>
              <a:t>人工智能数据</a:t>
            </a:r>
            <a:endParaRPr lang="en-US" sz="5600" b="1" dirty="0" smtClean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/>
              <a:t>3D model </a:t>
            </a:r>
            <a:r>
              <a:rPr lang="en-US" sz="5600" dirty="0" smtClean="0"/>
              <a:t>recognition</a:t>
            </a:r>
            <a:r>
              <a:rPr lang="zh-CN" altLang="en-US" sz="5600" dirty="0" smtClean="0"/>
              <a:t>模型识别</a:t>
            </a:r>
            <a:r>
              <a:rPr lang="en-US" sz="5600" dirty="0" smtClean="0"/>
              <a:t> – model searching</a:t>
            </a:r>
            <a:r>
              <a:rPr lang="zh-CN" altLang="en-US" sz="5600" dirty="0" smtClean="0"/>
              <a:t>模型搜索</a:t>
            </a:r>
            <a:endParaRPr lang="en-US" sz="5600" dirty="0" smtClean="0"/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5600" dirty="0" smtClean="0"/>
              <a:t>3D processing template/module</a:t>
            </a:r>
            <a:r>
              <a:rPr lang="zh-CN" altLang="en-US" sz="5600" dirty="0" smtClean="0"/>
              <a:t>工艺模板</a:t>
            </a:r>
            <a:r>
              <a:rPr lang="en-US" sz="5600" dirty="0" smtClean="0"/>
              <a:t> – knowledge reuse 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014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/>
              <a:t>Go To Market Strategy</a:t>
            </a:r>
          </a:p>
          <a:p>
            <a:pPr marL="0" indent="0">
              <a:buNone/>
            </a:pPr>
            <a:r>
              <a:rPr lang="zh-CN" altLang="en-US" sz="3200" b="1" dirty="0"/>
              <a:t>商业模式</a:t>
            </a:r>
            <a:endParaRPr lang="zh-CN" alt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164715" y="1729524"/>
            <a:ext cx="5607698" cy="479084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69279" y="4695928"/>
            <a:ext cx="1800646" cy="1766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Functionalities</a:t>
            </a:r>
          </a:p>
          <a:p>
            <a:pPr algn="ctr"/>
            <a:r>
              <a:rPr lang="zh-CN" altLang="en-US" dirty="0" smtClean="0"/>
              <a:t>功</a:t>
            </a:r>
            <a:r>
              <a:rPr lang="zh-CN" altLang="en-US" dirty="0"/>
              <a:t>能</a:t>
            </a:r>
            <a:endParaRPr lang="en-US" altLang="zh-CN" dirty="0" smtClean="0"/>
          </a:p>
        </p:txBody>
      </p:sp>
      <p:sp>
        <p:nvSpPr>
          <p:cNvPr id="8" name="Oval 7"/>
          <p:cNvSpPr/>
          <p:nvPr/>
        </p:nvSpPr>
        <p:spPr>
          <a:xfrm>
            <a:off x="6040818" y="4744717"/>
            <a:ext cx="2160924" cy="17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Hardware</a:t>
            </a:r>
          </a:p>
          <a:p>
            <a:pPr algn="ctr"/>
            <a:r>
              <a:rPr lang="zh-CN" altLang="en-US" dirty="0"/>
              <a:t>硬件</a:t>
            </a:r>
            <a:endParaRPr lang="en-US" altLang="zh-CN" dirty="0" smtClean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066800" y="35792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Go To Market Strategy</a:t>
            </a:r>
          </a:p>
          <a:p>
            <a:r>
              <a:rPr lang="zh-CN" altLang="en-US" sz="3200" b="1" dirty="0" smtClean="0">
                <a:solidFill>
                  <a:schemeClr val="tx1"/>
                </a:solidFill>
              </a:rPr>
              <a:t>商业模式</a:t>
            </a:r>
            <a:endParaRPr lang="zh-CN" alt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3821556" y="1915094"/>
            <a:ext cx="4604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3D </a:t>
            </a:r>
            <a:r>
              <a:rPr lang="en-US" altLang="zh-CN" sz="2400" b="1" dirty="0"/>
              <a:t>I</a:t>
            </a:r>
            <a:r>
              <a:rPr lang="en-US" sz="2400" b="1" dirty="0"/>
              <a:t>ntelligen</a:t>
            </a:r>
            <a:r>
              <a:rPr lang="en-US" altLang="zh-CN" sz="2400" b="1" dirty="0"/>
              <a:t>t</a:t>
            </a:r>
            <a:r>
              <a:rPr lang="zh-CN" altLang="en-US" sz="2400" b="1" dirty="0"/>
              <a:t> </a:t>
            </a:r>
            <a:r>
              <a:rPr lang="en-US" sz="2400" b="1" dirty="0"/>
              <a:t>D</a:t>
            </a:r>
            <a:r>
              <a:rPr lang="en-US" altLang="zh-CN" sz="2400" b="1" dirty="0"/>
              <a:t>esign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Platform</a:t>
            </a:r>
            <a:r>
              <a:rPr lang="en-US" sz="2400" b="1" dirty="0"/>
              <a:t> </a:t>
            </a:r>
          </a:p>
          <a:p>
            <a:pPr algn="ctr"/>
            <a:r>
              <a:rPr lang="en-US" sz="2400" b="1" dirty="0"/>
              <a:t>3</a:t>
            </a:r>
            <a:r>
              <a:rPr lang="en-US" altLang="zh-CN" sz="2400" b="1" dirty="0"/>
              <a:t>D</a:t>
            </a:r>
            <a:r>
              <a:rPr lang="zh-CN" altLang="en-US" sz="2400" b="1" dirty="0"/>
              <a:t> 人工智能化设计平台</a:t>
            </a:r>
            <a:endParaRPr lang="en-US" sz="2400" b="1" dirty="0"/>
          </a:p>
        </p:txBody>
      </p:sp>
      <p:sp>
        <p:nvSpPr>
          <p:cNvPr id="32" name="Oval 31"/>
          <p:cNvSpPr/>
          <p:nvPr/>
        </p:nvSpPr>
        <p:spPr>
          <a:xfrm>
            <a:off x="3778288" y="2862218"/>
            <a:ext cx="2182629" cy="17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</a:t>
            </a:r>
          </a:p>
          <a:p>
            <a:pPr algn="ctr"/>
            <a:r>
              <a:rPr lang="zh-CN" altLang="en-US" dirty="0" smtClean="0"/>
              <a:t>数据</a:t>
            </a:r>
            <a:endParaRPr lang="en-US" altLang="zh-CN" dirty="0" smtClean="0"/>
          </a:p>
        </p:txBody>
      </p:sp>
      <p:sp>
        <p:nvSpPr>
          <p:cNvPr id="33" name="Oval 32"/>
          <p:cNvSpPr/>
          <p:nvPr/>
        </p:nvSpPr>
        <p:spPr>
          <a:xfrm>
            <a:off x="6040818" y="2862218"/>
            <a:ext cx="2160924" cy="17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Services</a:t>
            </a:r>
          </a:p>
          <a:p>
            <a:pPr algn="ctr"/>
            <a:r>
              <a:rPr lang="zh-CN" altLang="en-US" dirty="0"/>
              <a:t>服务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4280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1066800" y="35792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Go To Market </a:t>
            </a:r>
            <a:r>
              <a:rPr lang="en-US" sz="3600" b="1" dirty="0" smtClean="0">
                <a:solidFill>
                  <a:schemeClr val="tx1"/>
                </a:solidFill>
              </a:rPr>
              <a:t>Strategy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-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Data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endParaRPr lang="en-US" sz="3600" b="1" dirty="0">
              <a:solidFill>
                <a:schemeClr val="tx1"/>
              </a:solidFill>
            </a:endParaRPr>
          </a:p>
          <a:p>
            <a:r>
              <a:rPr lang="zh-CN" altLang="en-US" sz="3200" b="1" dirty="0" smtClean="0">
                <a:solidFill>
                  <a:schemeClr val="tx1"/>
                </a:solidFill>
              </a:rPr>
              <a:t>商业模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式 </a:t>
            </a:r>
            <a:r>
              <a:rPr lang="en-US" altLang="zh-CN" sz="3200" b="1" dirty="0" smtClean="0">
                <a:solidFill>
                  <a:schemeClr val="tx1"/>
                </a:solidFill>
              </a:rPr>
              <a:t>-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 数</a:t>
            </a:r>
            <a:r>
              <a:rPr lang="zh-CN" altLang="en-US" sz="3200" b="1" dirty="0">
                <a:solidFill>
                  <a:schemeClr val="tx1"/>
                </a:solidFill>
              </a:rPr>
              <a:t>据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22062612"/>
              </p:ext>
            </p:extLst>
          </p:nvPr>
        </p:nvGraphicFramePr>
        <p:xfrm>
          <a:off x="1470090" y="1742215"/>
          <a:ext cx="8961534" cy="4526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8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23813111"/>
              </p:ext>
            </p:extLst>
          </p:nvPr>
        </p:nvGraphicFramePr>
        <p:xfrm>
          <a:off x="1470090" y="1742215"/>
          <a:ext cx="8961534" cy="4526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066800" y="35792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Go To Market Strategy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-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Functionalities</a:t>
            </a:r>
            <a:endParaRPr lang="en-US" sz="3600" b="1" dirty="0">
              <a:solidFill>
                <a:schemeClr val="tx1"/>
              </a:solidFill>
            </a:endParaRPr>
          </a:p>
          <a:p>
            <a:r>
              <a:rPr lang="zh-CN" altLang="en-US" sz="3200" b="1" dirty="0" smtClean="0">
                <a:solidFill>
                  <a:schemeClr val="tx1"/>
                </a:solidFill>
              </a:rPr>
              <a:t>商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业模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式 </a:t>
            </a:r>
            <a:r>
              <a:rPr lang="en-US" altLang="zh-CN" sz="3200" b="1" dirty="0" smtClean="0">
                <a:solidFill>
                  <a:schemeClr val="tx1"/>
                </a:solidFill>
              </a:rPr>
              <a:t>-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 </a:t>
            </a:r>
            <a:r>
              <a:rPr lang="zh-CN" altLang="en-US" sz="3200" b="1" dirty="0" smtClean="0"/>
              <a:t>功</a:t>
            </a:r>
            <a:r>
              <a:rPr lang="zh-CN" altLang="en-US" sz="3200" b="1" dirty="0"/>
              <a:t>能</a:t>
            </a:r>
            <a:endParaRPr lang="en-US" altLang="zh-CN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3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0754319"/>
              </p:ext>
            </p:extLst>
          </p:nvPr>
        </p:nvGraphicFramePr>
        <p:xfrm>
          <a:off x="1470090" y="1742215"/>
          <a:ext cx="8961534" cy="4526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066800" y="35792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Go To Market Strategy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-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Services</a:t>
            </a:r>
            <a:endParaRPr lang="en-US" sz="3600" b="1" dirty="0" smtClean="0">
              <a:solidFill>
                <a:schemeClr val="tx1"/>
              </a:solidFill>
            </a:endParaRPr>
          </a:p>
          <a:p>
            <a:r>
              <a:rPr lang="zh-CN" altLang="en-US" sz="3200" b="1" dirty="0" smtClean="0">
                <a:solidFill>
                  <a:schemeClr val="tx1"/>
                </a:solidFill>
              </a:rPr>
              <a:t>商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业模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式 </a:t>
            </a:r>
            <a:r>
              <a:rPr lang="en-US" altLang="zh-CN" sz="3200" b="1" dirty="0" smtClean="0">
                <a:solidFill>
                  <a:schemeClr val="tx1"/>
                </a:solidFill>
              </a:rPr>
              <a:t>-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 服务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7624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31004261"/>
              </p:ext>
            </p:extLst>
          </p:nvPr>
        </p:nvGraphicFramePr>
        <p:xfrm>
          <a:off x="1470090" y="1742215"/>
          <a:ext cx="8961534" cy="4526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066800" y="35792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Go To Market Strategy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b="1" dirty="0" smtClean="0">
                <a:solidFill>
                  <a:schemeClr val="tx1"/>
                </a:solidFill>
              </a:rPr>
              <a:t>-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Hardware</a:t>
            </a:r>
            <a:endParaRPr lang="en-US" sz="3600" b="1" dirty="0">
              <a:solidFill>
                <a:schemeClr val="tx1"/>
              </a:solidFill>
            </a:endParaRPr>
          </a:p>
          <a:p>
            <a:r>
              <a:rPr lang="zh-CN" altLang="en-US" sz="3200" b="1" dirty="0" smtClean="0">
                <a:solidFill>
                  <a:schemeClr val="tx1"/>
                </a:solidFill>
              </a:rPr>
              <a:t>商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业模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式 </a:t>
            </a:r>
            <a:r>
              <a:rPr lang="en-US" altLang="zh-CN" sz="3200" b="1" dirty="0" smtClean="0">
                <a:solidFill>
                  <a:schemeClr val="tx1"/>
                </a:solidFill>
              </a:rPr>
              <a:t>- 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硬件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6517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57924"/>
            <a:ext cx="10058400" cy="1371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Go To Market </a:t>
            </a:r>
            <a:r>
              <a:rPr lang="en-US" sz="3600" b="1" dirty="0" smtClean="0">
                <a:solidFill>
                  <a:schemeClr val="tx1"/>
                </a:solidFill>
              </a:rPr>
              <a:t>Strategy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 销售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模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式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486940"/>
              </p:ext>
            </p:extLst>
          </p:nvPr>
        </p:nvGraphicFramePr>
        <p:xfrm>
          <a:off x="815592" y="1487985"/>
          <a:ext cx="10056847" cy="237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38158" y="6314996"/>
            <a:ext cx="7496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Functionalities in version 1.0</a:t>
            </a:r>
            <a:r>
              <a:rPr lang="zh-CN" altLang="en-US" sz="1400" dirty="0" smtClean="0">
                <a:solidFill>
                  <a:srgbClr val="00B050"/>
                </a:solidFill>
              </a:rPr>
              <a:t> </a:t>
            </a:r>
            <a:r>
              <a:rPr lang="en-US" sz="1400" dirty="0" smtClean="0">
                <a:solidFill>
                  <a:srgbClr val="0E6EC5"/>
                </a:solidFill>
              </a:rPr>
              <a:t>Functionalities in version 2.0</a:t>
            </a:r>
            <a:endParaRPr lang="en-US" sz="1400" dirty="0">
              <a:solidFill>
                <a:srgbClr val="0E6EC5"/>
              </a:solidFill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813659"/>
              </p:ext>
            </p:extLst>
          </p:nvPr>
        </p:nvGraphicFramePr>
        <p:xfrm>
          <a:off x="815591" y="3863024"/>
          <a:ext cx="10056848" cy="97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6301852"/>
              </p:ext>
            </p:extLst>
          </p:nvPr>
        </p:nvGraphicFramePr>
        <p:xfrm>
          <a:off x="815590" y="4927753"/>
          <a:ext cx="10034546" cy="1387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34915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Global CAD Market (Professional)</a:t>
            </a:r>
            <a:r>
              <a:rPr lang="en-US" altLang="zh-CN" sz="3600" b="1" dirty="0"/>
              <a:t/>
            </a:r>
            <a:br>
              <a:rPr lang="en-US" altLang="zh-CN" sz="3600" b="1" dirty="0"/>
            </a:br>
            <a:r>
              <a:rPr lang="zh-CN" altLang="en-US" sz="3200" b="1" dirty="0"/>
              <a:t>全</a:t>
            </a:r>
            <a:r>
              <a:rPr lang="zh-CN" altLang="en-US" sz="3200" b="1" dirty="0" smtClean="0"/>
              <a:t>球专业</a:t>
            </a:r>
            <a:r>
              <a:rPr lang="en-US" altLang="zh-CN" sz="3200" b="1" dirty="0" smtClean="0"/>
              <a:t>CAD</a:t>
            </a:r>
            <a:r>
              <a:rPr lang="zh-CN" altLang="en-US" sz="3200" b="1" dirty="0" smtClean="0"/>
              <a:t>设计市场</a:t>
            </a:r>
            <a:endParaRPr lang="en-US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4" y="2419407"/>
            <a:ext cx="5997286" cy="3274028"/>
          </a:xfr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729561617"/>
              </p:ext>
            </p:extLst>
          </p:nvPr>
        </p:nvGraphicFramePr>
        <p:xfrm>
          <a:off x="7010400" y="1787025"/>
          <a:ext cx="4231148" cy="3906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80671" y="5968181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Source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Cadalyst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41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33400" y="723900"/>
            <a:ext cx="11123930" cy="5204460"/>
            <a:chOff x="840" y="1140"/>
            <a:chExt cx="17518" cy="81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" y="1140"/>
              <a:ext cx="17519" cy="819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1483" y="1660"/>
              <a:ext cx="16875" cy="76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Searching for 3D Models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1729" y="712211"/>
            <a:ext cx="1811278" cy="3303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5550" y="1225465"/>
            <a:ext cx="2223806" cy="22378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2551" y="1166130"/>
            <a:ext cx="2289721" cy="22866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6981" y="1179682"/>
            <a:ext cx="1785668" cy="23024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64506" y="1053465"/>
            <a:ext cx="192824" cy="48573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9665" y="3840984"/>
            <a:ext cx="2400300" cy="2057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0713" y="3699193"/>
            <a:ext cx="1962150" cy="2228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71598" y="3887983"/>
            <a:ext cx="2451710" cy="20397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6526" y="2151572"/>
            <a:ext cx="300942" cy="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490511"/>
              </p:ext>
            </p:extLst>
          </p:nvPr>
        </p:nvGraphicFramePr>
        <p:xfrm>
          <a:off x="1066800" y="2103438"/>
          <a:ext cx="10058400" cy="3932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 smtClean="0"/>
              <a:t>Short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Term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Sales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Projection</a:t>
            </a:r>
            <a:br>
              <a:rPr lang="en-US" altLang="zh-CN" sz="3600" b="1" dirty="0" smtClean="0"/>
            </a:br>
            <a:r>
              <a:rPr lang="zh-CN" altLang="en-US" sz="3200" b="1" dirty="0" smtClean="0"/>
              <a:t>三年销售预期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4539395" y="6124919"/>
            <a:ext cx="2973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altLang="zh-CN" sz="1400" dirty="0" smtClean="0"/>
              <a:t>I</a:t>
            </a:r>
            <a:r>
              <a:rPr lang="en-US" sz="1400" dirty="0" smtClean="0"/>
              <a:t>n </a:t>
            </a:r>
            <a:r>
              <a:rPr lang="en-US" sz="1400" dirty="0"/>
              <a:t>millions USD </a:t>
            </a:r>
            <a:r>
              <a:rPr lang="en-US" sz="1400" dirty="0" err="1"/>
              <a:t>单位：百万美金</a:t>
            </a:r>
            <a:r>
              <a:rPr lang="en-US" sz="1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17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Long </a:t>
            </a:r>
            <a:r>
              <a:rPr lang="en-US" altLang="zh-CN" sz="3600" b="1" dirty="0" smtClean="0"/>
              <a:t>T</a:t>
            </a:r>
            <a:r>
              <a:rPr lang="en-US" sz="3600" b="1" dirty="0" smtClean="0"/>
              <a:t>erm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Sales</a:t>
            </a:r>
            <a:r>
              <a:rPr lang="zh-CN" altLang="en-US" sz="3600" b="1" dirty="0" smtClean="0"/>
              <a:t> </a:t>
            </a:r>
            <a:r>
              <a:rPr lang="en-US" altLang="zh-CN" sz="3600" b="1" dirty="0" smtClean="0"/>
              <a:t>P</a:t>
            </a:r>
            <a:r>
              <a:rPr lang="en-US" sz="3600" b="1" dirty="0" smtClean="0"/>
              <a:t>rojection</a:t>
            </a:r>
            <a:br>
              <a:rPr lang="en-US" sz="3600" b="1" dirty="0" smtClean="0"/>
            </a:br>
            <a:r>
              <a:rPr lang="zh-CN" altLang="en-US" sz="3200" b="1" dirty="0"/>
              <a:t>后期</a:t>
            </a:r>
            <a:r>
              <a:rPr lang="zh-CN" altLang="en-US" sz="3200" b="1" dirty="0" smtClean="0"/>
              <a:t>销售预期</a:t>
            </a:r>
            <a:r>
              <a:rPr lang="en-US" sz="3200" b="1" dirty="0" smtClean="0"/>
              <a:t> </a:t>
            </a:r>
            <a:endParaRPr lang="en-US" sz="3200" b="1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397743"/>
              </p:ext>
            </p:extLst>
          </p:nvPr>
        </p:nvGraphicFramePr>
        <p:xfrm>
          <a:off x="1066800" y="2103438"/>
          <a:ext cx="10058400" cy="3932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4539395" y="6124919"/>
            <a:ext cx="2973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altLang="zh-CN" sz="1400" dirty="0" smtClean="0"/>
              <a:t>I</a:t>
            </a:r>
            <a:r>
              <a:rPr lang="en-US" sz="1400" dirty="0" smtClean="0"/>
              <a:t>n </a:t>
            </a:r>
            <a:r>
              <a:rPr lang="en-US" sz="1400" dirty="0"/>
              <a:t>millions USD </a:t>
            </a:r>
            <a:r>
              <a:rPr lang="en-US" sz="1400" dirty="0" err="1"/>
              <a:t>单位：百万美金</a:t>
            </a:r>
            <a:r>
              <a:rPr lang="en-US" sz="1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078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36" y="3925228"/>
            <a:ext cx="3804113" cy="16907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315" y="243600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Financial Projections</a:t>
            </a:r>
            <a:r>
              <a:rPr lang="zh-CN" altLang="en-US" dirty="0" smtClean="0">
                <a:solidFill>
                  <a:schemeClr val="tx1"/>
                </a:solidFill>
              </a:rPr>
              <a:t> 财务预测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5314" y="1481735"/>
            <a:ext cx="9905999" cy="493631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User </a:t>
            </a:r>
            <a:r>
              <a:rPr lang="en-US" dirty="0" smtClean="0"/>
              <a:t>projection</a:t>
            </a:r>
            <a:r>
              <a:rPr lang="zh-CN" altLang="en-US" dirty="0" smtClean="0"/>
              <a:t> 用户规划</a:t>
            </a:r>
            <a:endParaRPr lang="en-US" dirty="0"/>
          </a:p>
          <a:p>
            <a:pPr lvl="1"/>
            <a:r>
              <a:rPr lang="en-US" sz="1800" dirty="0"/>
              <a:t>Goal is to have </a:t>
            </a:r>
            <a:r>
              <a:rPr lang="en-US" altLang="zh-CN" sz="1800" dirty="0" smtClean="0"/>
              <a:t>2</a:t>
            </a:r>
            <a:r>
              <a:rPr lang="en-US" sz="1800" dirty="0" smtClean="0"/>
              <a:t>0,000 </a:t>
            </a:r>
            <a:r>
              <a:rPr lang="en-US" sz="1800" dirty="0"/>
              <a:t>user by end of </a:t>
            </a:r>
            <a:r>
              <a:rPr lang="en-US" sz="1800" dirty="0" smtClean="0"/>
              <a:t>2019  </a:t>
            </a:r>
            <a:r>
              <a:rPr lang="zh-CN" altLang="en-US" sz="1800" dirty="0" smtClean="0"/>
              <a:t>在</a:t>
            </a:r>
            <a:r>
              <a:rPr lang="en-US" altLang="zh-CN" sz="1800" dirty="0" smtClean="0"/>
              <a:t>2019</a:t>
            </a:r>
            <a:r>
              <a:rPr lang="zh-CN" altLang="en-US" sz="1800" dirty="0" smtClean="0"/>
              <a:t>年底达到</a:t>
            </a:r>
            <a:r>
              <a:rPr lang="en-US" altLang="zh-CN" sz="1800" dirty="0" smtClean="0"/>
              <a:t>2</a:t>
            </a:r>
            <a:r>
              <a:rPr lang="zh-CN" altLang="en-US" sz="1800" dirty="0" smtClean="0"/>
              <a:t>万用户</a:t>
            </a:r>
            <a:endParaRPr lang="en-US" sz="1800" dirty="0"/>
          </a:p>
          <a:p>
            <a:pPr lvl="1"/>
            <a:r>
              <a:rPr lang="en-US" sz="1800" dirty="0"/>
              <a:t>E.g. $19.99 / month X 2,000 users (10% of all users) = $40,000 / </a:t>
            </a:r>
            <a:r>
              <a:rPr lang="en-US" sz="1800" dirty="0" smtClean="0"/>
              <a:t>month</a:t>
            </a:r>
          </a:p>
          <a:p>
            <a:pPr lvl="1"/>
            <a:r>
              <a:rPr lang="zh-CN" altLang="en-US" sz="1800" dirty="0" smtClean="0"/>
              <a:t>举例</a:t>
            </a:r>
            <a:r>
              <a:rPr lang="en-US" altLang="zh-CN" sz="1800" dirty="0" smtClean="0"/>
              <a:t>$19.99 </a:t>
            </a:r>
            <a:r>
              <a:rPr lang="zh-CN" altLang="en-US" sz="1800" dirty="0" smtClean="0"/>
              <a:t>月</a:t>
            </a:r>
            <a:r>
              <a:rPr lang="en-US" altLang="zh-CN" sz="1800" dirty="0" smtClean="0"/>
              <a:t>X 2,000 </a:t>
            </a:r>
            <a:r>
              <a:rPr lang="zh-CN" altLang="en-US" sz="1800" dirty="0" smtClean="0"/>
              <a:t>用户</a:t>
            </a:r>
            <a:r>
              <a:rPr lang="en-US" altLang="zh-CN" sz="1800" dirty="0" smtClean="0"/>
              <a:t>(10%</a:t>
            </a:r>
            <a:r>
              <a:rPr lang="zh-CN" altLang="en-US" sz="1800" dirty="0" smtClean="0"/>
              <a:t>的付费比例</a:t>
            </a:r>
            <a:r>
              <a:rPr lang="en-US" altLang="zh-CN" sz="1800" dirty="0" smtClean="0"/>
              <a:t>) = $40,000 / </a:t>
            </a:r>
            <a:r>
              <a:rPr lang="zh-CN" altLang="en-US" sz="1800" dirty="0" smtClean="0"/>
              <a:t>月</a:t>
            </a:r>
            <a:endParaRPr lang="en-US" sz="1800" dirty="0"/>
          </a:p>
          <a:p>
            <a:pPr lvl="1"/>
            <a:r>
              <a:rPr lang="en-US" sz="1800" dirty="0"/>
              <a:t>Annual user target</a:t>
            </a:r>
            <a:r>
              <a:rPr lang="en-US" sz="1800" dirty="0" smtClean="0"/>
              <a:t>:</a:t>
            </a:r>
            <a:r>
              <a:rPr lang="zh-CN" altLang="en-US" sz="1800" dirty="0" smtClean="0"/>
              <a:t>用户目标</a:t>
            </a:r>
            <a:endParaRPr lang="en-US" sz="1800" dirty="0"/>
          </a:p>
          <a:p>
            <a:pPr lvl="2"/>
            <a:r>
              <a:rPr lang="en-US" sz="1800" dirty="0"/>
              <a:t>2020: 50,000 users (5,000 paid user</a:t>
            </a:r>
            <a:r>
              <a:rPr lang="en-US" sz="1800" dirty="0" smtClean="0"/>
              <a:t>) 2020</a:t>
            </a:r>
            <a:r>
              <a:rPr lang="zh-CN" altLang="en-US" sz="1800" dirty="0" smtClean="0"/>
              <a:t>年达到</a:t>
            </a:r>
            <a:r>
              <a:rPr lang="en-US" altLang="zh-CN" sz="1800" dirty="0" smtClean="0"/>
              <a:t>5</a:t>
            </a:r>
            <a:r>
              <a:rPr lang="zh-CN" altLang="en-US" sz="1800" dirty="0" smtClean="0"/>
              <a:t>万用户（其中</a:t>
            </a:r>
            <a:r>
              <a:rPr lang="en-US" altLang="zh-CN" sz="1800" dirty="0" smtClean="0"/>
              <a:t>5</a:t>
            </a:r>
            <a:r>
              <a:rPr lang="zh-CN" altLang="en-US" sz="1800" dirty="0" smtClean="0"/>
              <a:t>千为付费用户</a:t>
            </a:r>
            <a:r>
              <a:rPr lang="zh-CN" altLang="en-US" sz="1800" dirty="0" smtClean="0"/>
              <a:t>）</a:t>
            </a:r>
            <a:r>
              <a:rPr lang="en-US" altLang="zh-CN" sz="1800" dirty="0" smtClean="0"/>
              <a:t>. $100,000/month</a:t>
            </a:r>
            <a:endParaRPr lang="en-US" sz="1800" dirty="0" smtClean="0"/>
          </a:p>
          <a:p>
            <a:pPr lvl="2"/>
            <a:r>
              <a:rPr lang="en-US" sz="1800" dirty="0" smtClean="0"/>
              <a:t>2021: 100,000 users (10,000 paid user)</a:t>
            </a:r>
            <a:r>
              <a:rPr lang="en-US" altLang="zh-CN" sz="1800" dirty="0" smtClean="0"/>
              <a:t> ) 2021</a:t>
            </a:r>
            <a:r>
              <a:rPr lang="zh-CN" altLang="en-US" sz="1800" dirty="0" smtClean="0"/>
              <a:t>年达到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万用户（其中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万为付费用户</a:t>
            </a:r>
            <a:r>
              <a:rPr lang="zh-CN" altLang="en-US" sz="1800" dirty="0" smtClean="0"/>
              <a:t>）</a:t>
            </a:r>
            <a:r>
              <a:rPr lang="en-US" altLang="zh-CN" sz="1800" dirty="0" smtClean="0"/>
              <a:t>. $200,000/month</a:t>
            </a:r>
            <a:endParaRPr lang="en-US" sz="1800" dirty="0" smtClean="0"/>
          </a:p>
          <a:p>
            <a:endParaRPr lang="en-US" dirty="0"/>
          </a:p>
          <a:p>
            <a:r>
              <a:rPr lang="en-US" dirty="0" smtClean="0"/>
              <a:t>Partner </a:t>
            </a:r>
            <a:r>
              <a:rPr lang="en-US" dirty="0"/>
              <a:t>program with 3D printer manufacturers / </a:t>
            </a:r>
            <a:r>
              <a:rPr lang="en-US" dirty="0" smtClean="0"/>
              <a:t>contractors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zh-CN" altLang="en-US" dirty="0" smtClean="0"/>
              <a:t>伙伴计划（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打印厂商</a:t>
            </a:r>
            <a:r>
              <a:rPr lang="en-US" altLang="zh-CN" dirty="0" smtClean="0"/>
              <a:t>/</a:t>
            </a:r>
            <a:r>
              <a:rPr lang="zh-CN" altLang="en-US" dirty="0" smtClean="0"/>
              <a:t>承包商）</a:t>
            </a:r>
            <a:endParaRPr lang="en-US" dirty="0"/>
          </a:p>
          <a:p>
            <a:pPr lvl="1"/>
            <a:r>
              <a:rPr lang="en-US" dirty="0" smtClean="0"/>
              <a:t>E.g. biggest 3D printer manufacturer sells 80,000 3D printers in 2016 </a:t>
            </a:r>
          </a:p>
          <a:p>
            <a:pPr lvl="1"/>
            <a:r>
              <a:rPr lang="en-US" dirty="0" smtClean="0"/>
              <a:t>Target 3 printer manufactures/contractors 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10</a:t>
            </a:r>
            <a:r>
              <a:rPr lang="en-US" dirty="0" smtClean="0"/>
              <a:t>,000 users in 2019</a:t>
            </a:r>
          </a:p>
          <a:p>
            <a:pPr lvl="1">
              <a:buNone/>
            </a:pPr>
            <a:r>
              <a:rPr lang="en-US" dirty="0" smtClean="0"/>
              <a:t>   </a:t>
            </a:r>
            <a:r>
              <a:rPr lang="zh-CN" altLang="en-US" dirty="0" smtClean="0"/>
              <a:t>目标：</a:t>
            </a:r>
            <a:r>
              <a:rPr lang="en-US" dirty="0" smtClean="0"/>
              <a:t> 2019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打印厂商</a:t>
            </a:r>
            <a:r>
              <a:rPr lang="en-US" altLang="zh-CN" dirty="0" smtClean="0"/>
              <a:t>/</a:t>
            </a:r>
            <a:r>
              <a:rPr lang="zh-CN" altLang="en-US" dirty="0" smtClean="0"/>
              <a:t>承包商带来</a:t>
            </a:r>
            <a:r>
              <a:rPr lang="en-US" altLang="zh-CN" dirty="0" smtClean="0"/>
              <a:t>10,000</a:t>
            </a:r>
            <a:r>
              <a:rPr lang="zh-CN" altLang="en-US" dirty="0" smtClean="0"/>
              <a:t>用户</a:t>
            </a:r>
            <a:endParaRPr lang="en-US" dirty="0" smtClean="0"/>
          </a:p>
          <a:p>
            <a:pPr lvl="1"/>
            <a:r>
              <a:rPr lang="en-US" dirty="0" smtClean="0"/>
              <a:t>Estimate</a:t>
            </a:r>
            <a:r>
              <a:rPr lang="zh-CN" altLang="en-US" dirty="0" smtClean="0"/>
              <a:t>预计</a:t>
            </a:r>
            <a:r>
              <a:rPr lang="en-US" dirty="0" smtClean="0"/>
              <a:t>: $150 X 10,000 = $1,500,000 </a:t>
            </a:r>
            <a:r>
              <a:rPr lang="zh-CN" altLang="en-US" dirty="0" smtClean="0"/>
              <a:t>每年</a:t>
            </a:r>
            <a:endParaRPr lang="en-US" dirty="0" smtClean="0"/>
          </a:p>
          <a:p>
            <a:pPr lvl="1"/>
            <a:r>
              <a:rPr lang="en-US" dirty="0" smtClean="0"/>
              <a:t>Annual user target:</a:t>
            </a:r>
            <a:r>
              <a:rPr lang="zh-CN" altLang="en-US" dirty="0" smtClean="0"/>
              <a:t>用户目标</a:t>
            </a:r>
            <a:endParaRPr lang="en-US" dirty="0" smtClean="0"/>
          </a:p>
          <a:p>
            <a:pPr lvl="2"/>
            <a:r>
              <a:rPr lang="en-US" dirty="0" smtClean="0"/>
              <a:t>2020: $ 3 Mil</a:t>
            </a:r>
          </a:p>
          <a:p>
            <a:pPr lvl="2"/>
            <a:r>
              <a:rPr lang="en-US" dirty="0" smtClean="0"/>
              <a:t>2021: $ 6 Mil</a:t>
            </a:r>
          </a:p>
          <a:p>
            <a:pPr marL="548640" lvl="2" indent="0">
              <a:buNone/>
            </a:pPr>
            <a:endParaRPr lang="en-US" dirty="0"/>
          </a:p>
          <a:p>
            <a:r>
              <a:rPr lang="en-US" dirty="0" smtClean="0"/>
              <a:t>Total: </a:t>
            </a:r>
            <a:r>
              <a:rPr lang="zh-CN" altLang="en-US" dirty="0" smtClean="0"/>
              <a:t>合计</a:t>
            </a:r>
            <a:endParaRPr lang="en-US" dirty="0" smtClean="0"/>
          </a:p>
          <a:p>
            <a:pPr lvl="1"/>
            <a:r>
              <a:rPr lang="en-US" dirty="0" smtClean="0"/>
              <a:t>First Year</a:t>
            </a:r>
            <a:r>
              <a:rPr lang="zh-CN" altLang="en-US" dirty="0" smtClean="0"/>
              <a:t>第一年</a:t>
            </a:r>
            <a:r>
              <a:rPr lang="en-US" dirty="0" smtClean="0"/>
              <a:t> (2019): $40,000 X 12 + $1,500,000 = </a:t>
            </a:r>
            <a:r>
              <a:rPr lang="en-US" b="1" dirty="0"/>
              <a:t>$</a:t>
            </a:r>
            <a:r>
              <a:rPr lang="en-US" b="1" dirty="0" smtClean="0"/>
              <a:t>1,540,000 </a:t>
            </a:r>
            <a:endParaRPr lang="en-US" b="1" dirty="0"/>
          </a:p>
          <a:p>
            <a:pPr lvl="1"/>
            <a:r>
              <a:rPr lang="en-US" dirty="0" smtClean="0"/>
              <a:t>Second Year </a:t>
            </a:r>
            <a:r>
              <a:rPr lang="zh-CN" altLang="en-US" dirty="0" smtClean="0"/>
              <a:t>第二年</a:t>
            </a:r>
            <a:r>
              <a:rPr lang="en-US" dirty="0" smtClean="0"/>
              <a:t>(2020): </a:t>
            </a:r>
            <a:r>
              <a:rPr lang="en-US" dirty="0" smtClean="0"/>
              <a:t>$100,000 </a:t>
            </a:r>
            <a:r>
              <a:rPr lang="en-US" dirty="0"/>
              <a:t>X 12 + </a:t>
            </a:r>
            <a:r>
              <a:rPr lang="en-US" dirty="0" smtClean="0"/>
              <a:t>$3,000,000 + others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b="1" dirty="0" smtClean="0"/>
              <a:t>$5,000,000</a:t>
            </a:r>
            <a:endParaRPr lang="en-US" b="1" dirty="0"/>
          </a:p>
          <a:p>
            <a:pPr lvl="1"/>
            <a:r>
              <a:rPr lang="en-US" dirty="0" smtClean="0"/>
              <a:t>Third Year</a:t>
            </a:r>
            <a:r>
              <a:rPr lang="zh-CN" altLang="en-US" dirty="0" smtClean="0"/>
              <a:t>第三年</a:t>
            </a:r>
            <a:r>
              <a:rPr lang="en-US" dirty="0" smtClean="0"/>
              <a:t> (2021): </a:t>
            </a:r>
            <a:r>
              <a:rPr lang="en-US" dirty="0" smtClean="0"/>
              <a:t>$</a:t>
            </a:r>
            <a:r>
              <a:rPr lang="en-US" dirty="0" smtClean="0"/>
              <a:t>200,000 x 12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smtClean="0"/>
              <a:t>$6,000,000 + others = </a:t>
            </a:r>
            <a:r>
              <a:rPr lang="en-US" b="1" dirty="0" smtClean="0"/>
              <a:t>$13,000,000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 smtClean="0"/>
              <a:t>Funding Request </a:t>
            </a:r>
            <a:endParaRPr lang="en-US" sz="3600" b="1" dirty="0"/>
          </a:p>
          <a:p>
            <a:pPr marL="0" indent="0">
              <a:buNone/>
            </a:pPr>
            <a:r>
              <a:rPr lang="zh-CN" altLang="en-US" sz="3200" b="1" dirty="0"/>
              <a:t>资</a:t>
            </a:r>
            <a:r>
              <a:rPr lang="zh-CN" altLang="en-US" sz="3200" b="1" dirty="0" smtClean="0"/>
              <a:t>金</a:t>
            </a:r>
            <a:r>
              <a:rPr lang="zh-CN" altLang="en-US" sz="3200" b="1" dirty="0"/>
              <a:t>需求</a:t>
            </a:r>
            <a:endParaRPr lang="zh-CN" alt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183" y="144065"/>
            <a:ext cx="10595520" cy="1104872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2018 Financial </a:t>
            </a:r>
            <a:r>
              <a:rPr lang="en-US" sz="4000" b="1" dirty="0" smtClean="0">
                <a:solidFill>
                  <a:schemeClr val="tx1"/>
                </a:solidFill>
              </a:rPr>
              <a:t>Plan for Release </a:t>
            </a:r>
            <a:r>
              <a:rPr lang="en-US" sz="4000" b="1" dirty="0" smtClean="0">
                <a:solidFill>
                  <a:schemeClr val="tx1"/>
                </a:solidFill>
              </a:rPr>
              <a:t>1.0 </a:t>
            </a:r>
            <a:r>
              <a:rPr lang="zh-CN" altLang="en-US" sz="4000" b="1" dirty="0" smtClean="0">
                <a:solidFill>
                  <a:schemeClr val="tx1"/>
                </a:solidFill>
              </a:rPr>
              <a:t>    </a:t>
            </a:r>
            <a:r>
              <a:rPr lang="en-US" sz="4000" b="1" dirty="0" smtClean="0">
                <a:solidFill>
                  <a:schemeClr val="tx1"/>
                </a:solidFill>
              </a:rPr>
              <a:t>2018</a:t>
            </a:r>
            <a:r>
              <a:rPr lang="zh-CN" altLang="en-US" sz="4000" b="1" dirty="0" smtClean="0">
                <a:solidFill>
                  <a:schemeClr val="tx1"/>
                </a:solidFill>
              </a:rPr>
              <a:t>费用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endParaRPr lang="en-US" sz="3600" b="1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1646279"/>
              </p:ext>
            </p:extLst>
          </p:nvPr>
        </p:nvGraphicFramePr>
        <p:xfrm>
          <a:off x="602032" y="1005469"/>
          <a:ext cx="10980367" cy="5825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9656"/>
                <a:gridCol w="1721183"/>
                <a:gridCol w="3971960"/>
                <a:gridCol w="794392"/>
                <a:gridCol w="1169521"/>
                <a:gridCol w="1213655"/>
              </a:tblGrid>
              <a:tr h="2735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Items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Sub-Items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Units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Unit Price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tx1"/>
                    </a:solidFill>
                  </a:tcPr>
                </a:tc>
              </a:tr>
              <a:tr h="2735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Rental</a:t>
                      </a:r>
                      <a:r>
                        <a:rPr lang="zh-CN" alt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租金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Office</a:t>
                      </a:r>
                      <a:r>
                        <a:rPr lang="zh-CN" altLang="en-US" sz="1600" u="none" strike="noStrike" dirty="0" smtClean="0">
                          <a:effectLst/>
                        </a:rPr>
                        <a:t>办公室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$5,000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$60,000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467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Assets</a:t>
                      </a:r>
                      <a:r>
                        <a:rPr lang="zh-CN" alt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资产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Workstation</a:t>
                      </a:r>
                    </a:p>
                    <a:p>
                      <a:pPr algn="l" fontAlgn="ctr"/>
                      <a:r>
                        <a:rPr lang="zh-CN" altLang="en-US" sz="1600" u="none" strike="noStrike" dirty="0" smtClean="0">
                          <a:effectLst/>
                        </a:rPr>
                        <a:t>工作站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$5,000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$30,000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467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Salaries</a:t>
                      </a:r>
                      <a:r>
                        <a:rPr lang="zh-CN" alt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工资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开发人员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Full Stack Developer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$90,000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$90,000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273593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Geometry Algorithm Developer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$100,000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$100,000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273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Product Developer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$80,000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$80,000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467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Document </a:t>
                      </a:r>
                      <a:r>
                        <a:rPr lang="en-US" sz="1600" u="none" strike="noStrike" dirty="0" smtClean="0">
                          <a:effectLst/>
                        </a:rPr>
                        <a:t>Writer (second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half of the year)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$50,000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$50,000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2735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</a:t>
                      </a:r>
                      <a:r>
                        <a:rPr lang="zh-CN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营销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Marketing material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$60,000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$60,000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467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Other </a:t>
                      </a:r>
                      <a:r>
                        <a:rPr 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expense</a:t>
                      </a:r>
                    </a:p>
                    <a:p>
                      <a:pPr algn="l" fontAlgn="ctr"/>
                      <a:r>
                        <a:rPr lang="zh-CN" alt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其它开销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 Rental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租借云服务器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9 month after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Alfa release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9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$1000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$9,000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467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 rental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域名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12 month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12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$50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effectLst/>
                        </a:rPr>
                        <a:t>$600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467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Travel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差旅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every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month for marketing/meeting travel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12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$1000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$12,000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467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err="1">
                          <a:effectLst/>
                        </a:rPr>
                        <a:t>Backoffice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endParaRPr lang="en-US" sz="16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zh-CN" altLang="en-US" sz="1600" u="none" strike="noStrike" dirty="0" smtClean="0">
                          <a:effectLst/>
                        </a:rPr>
                        <a:t>后台支持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payroll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12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$1000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US" sz="1600" u="none" strike="noStrike" dirty="0" smtClean="0">
                          <a:effectLst/>
                        </a:rPr>
                        <a:t>$12,000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</a:tr>
              <a:tr h="467150">
                <a:tc>
                  <a:txBody>
                    <a:bodyPr/>
                    <a:lstStyle/>
                    <a:p>
                      <a:pPr algn="l" fontAlgn="ctr"/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Administration</a:t>
                      </a:r>
                      <a:r>
                        <a:rPr lang="zh-CN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运营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$ 5000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onstantia" panose="02030602050306030303" pitchFamily="18" charset="0"/>
                        </a:rPr>
                        <a:t> </a:t>
                      </a:r>
                      <a:r>
                        <a:rPr lang="en-US" altLang="zh-CN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$60,000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</a:tr>
              <a:tr h="467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Release 1 Financial </a:t>
                      </a:r>
                      <a:r>
                        <a:rPr 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Needs </a:t>
                      </a:r>
                      <a:r>
                        <a:rPr lang="zh-CN" alt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资</a:t>
                      </a:r>
                      <a:r>
                        <a:rPr lang="zh-CN" altLang="en-US" sz="1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金需求</a:t>
                      </a:r>
                      <a:endParaRPr lang="en-US" sz="1600" b="0" i="1" u="none" strike="noStrike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FFFFFF"/>
                        </a:solidFill>
                        <a:effectLst/>
                        <a:latin typeface="Constantia" panose="02030602050306030303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~$</a:t>
                      </a:r>
                      <a:r>
                        <a:rPr lang="en-US" sz="16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540,000</a:t>
                      </a:r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9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/>
              <a:t>Organization Plan </a:t>
            </a:r>
            <a:br>
              <a:rPr lang="en-US" sz="3600" b="1" dirty="0"/>
            </a:br>
            <a:r>
              <a:rPr lang="zh-CN" altLang="en-US" sz="3200" b="1" dirty="0"/>
              <a:t>核心团队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886" y="922465"/>
            <a:ext cx="10515600" cy="4351338"/>
          </a:xfrm>
        </p:spPr>
        <p:txBody>
          <a:bodyPr/>
          <a:lstStyle/>
          <a:p>
            <a:r>
              <a:rPr lang="en-US" sz="2400" dirty="0"/>
              <a:t>Charles Wang – </a:t>
            </a:r>
            <a:r>
              <a:rPr lang="en-US" sz="2400" dirty="0" smtClean="0"/>
              <a:t>CEO</a:t>
            </a:r>
            <a:endParaRPr lang="en-US" sz="2400" dirty="0" smtClean="0"/>
          </a:p>
          <a:p>
            <a:r>
              <a:rPr lang="en-US" sz="2400" dirty="0" smtClean="0"/>
              <a:t>Dong </a:t>
            </a:r>
            <a:r>
              <a:rPr lang="en-US" sz="2400" dirty="0"/>
              <a:t>Zhao – CTO</a:t>
            </a:r>
          </a:p>
          <a:p>
            <a:r>
              <a:rPr lang="en-US" sz="2400" dirty="0"/>
              <a:t>Maureen Huber – </a:t>
            </a:r>
            <a:r>
              <a:rPr lang="en-US" sz="2400" dirty="0" smtClean="0"/>
              <a:t>CFO</a:t>
            </a:r>
          </a:p>
          <a:p>
            <a:r>
              <a:rPr lang="en-US" sz="2400" dirty="0" smtClean="0"/>
              <a:t>Geometry </a:t>
            </a:r>
            <a:r>
              <a:rPr lang="en-US" sz="2400" dirty="0"/>
              <a:t>Algorithm </a:t>
            </a:r>
            <a:r>
              <a:rPr lang="en-US" sz="2400" dirty="0" smtClean="0"/>
              <a:t>Developer </a:t>
            </a:r>
            <a:endParaRPr lang="en-US" sz="2400" dirty="0" smtClean="0"/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zh-CN" altLang="en-US" sz="2400" dirty="0" smtClean="0"/>
              <a:t>  </a:t>
            </a:r>
            <a:r>
              <a:rPr lang="zh-CN" altLang="en-US" sz="2400" dirty="0" smtClean="0"/>
              <a:t>几</a:t>
            </a:r>
            <a:r>
              <a:rPr lang="zh-CN" altLang="en-US" sz="2400" dirty="0" smtClean="0"/>
              <a:t>何算法开发员</a:t>
            </a:r>
            <a:endParaRPr lang="en-US" sz="2400" dirty="0" smtClean="0"/>
          </a:p>
          <a:p>
            <a:r>
              <a:rPr lang="en-US" sz="2400" dirty="0"/>
              <a:t>Product </a:t>
            </a:r>
            <a:r>
              <a:rPr lang="en-US" sz="2400" dirty="0" smtClean="0"/>
              <a:t>Developer</a:t>
            </a:r>
            <a:r>
              <a:rPr lang="en-US" altLang="zh-CN" sz="2400" dirty="0" smtClean="0"/>
              <a:t> </a:t>
            </a:r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zh-CN" altLang="en-US" sz="2400" dirty="0" smtClean="0"/>
              <a:t>产</a:t>
            </a:r>
            <a:r>
              <a:rPr lang="zh-CN" altLang="en-US" sz="2400" dirty="0" smtClean="0"/>
              <a:t>品开发员</a:t>
            </a:r>
            <a:endParaRPr lang="en-US" sz="2400" i="1" dirty="0">
              <a:latin typeface="Constantia" panose="02030602050306030303" pitchFamily="18" charset="0"/>
            </a:endParaRPr>
          </a:p>
          <a:p>
            <a:endParaRPr lang="en-US" i="1" dirty="0">
              <a:solidFill>
                <a:srgbClr val="FFFFFF"/>
              </a:solidFill>
              <a:latin typeface="Constantia" panose="02030602050306030303" pitchFamily="18" charset="0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5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07967"/>
            <a:ext cx="9905998" cy="147857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CHARLES </a:t>
            </a:r>
            <a:r>
              <a:rPr 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WANG - </a:t>
            </a:r>
            <a:r>
              <a:rPr lang="en-US" altLang="zh-CN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CEO</a:t>
            </a:r>
            <a:endParaRPr lang="en-US" sz="36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4" name="Text Box 4"/>
          <p:cNvSpPr txBox="1">
            <a:spLocks noGrp="1"/>
          </p:cNvSpPr>
          <p:nvPr>
            <p:ph idx="1"/>
          </p:nvPr>
        </p:nvSpPr>
        <p:spPr>
          <a:xfrm>
            <a:off x="838199" y="1483653"/>
            <a:ext cx="7994301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Corbel" panose="020B0503020204020204" charset="0"/>
              </a:rPr>
              <a:t>Over 12 years in CAD PLM </a:t>
            </a:r>
            <a:r>
              <a:rPr lang="en-US" i="1" dirty="0" smtClean="0">
                <a:latin typeface="Corbel" panose="020B0503020204020204" charset="0"/>
              </a:rPr>
              <a:t>Industry as Sales and Business Development</a:t>
            </a:r>
            <a:endParaRPr lang="en-US" i="1" dirty="0" smtClean="0">
              <a:latin typeface="Corbel" panose="020B0503020204020204" charset="0"/>
            </a:endParaRP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Corbel" panose="020B0503020204020204" charset="0"/>
              </a:rPr>
              <a:t>Understanding of industry trends and customer needs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Corbel" panose="020B0503020204020204" charset="0"/>
              </a:rPr>
              <a:t>Energetic, passionate and spread-headed to revolutionize CAD PLM industry</a:t>
            </a:r>
          </a:p>
          <a:p>
            <a:pPr indent="0">
              <a:buNone/>
            </a:pPr>
            <a:endParaRPr lang="en-US" i="1" dirty="0">
              <a:latin typeface="Corbel" panose="020B0503020204020204" charset="0"/>
            </a:endParaRPr>
          </a:p>
          <a:p>
            <a:pPr indent="0">
              <a:buNone/>
            </a:pPr>
            <a:r>
              <a:rPr lang="en-US" i="1" dirty="0">
                <a:latin typeface="Corbel" panose="020B0503020204020204" charset="0"/>
              </a:rPr>
              <a:t>WORK EXPERIENCE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smtClean="0">
                <a:latin typeface="Corbel" panose="020B0503020204020204" charset="0"/>
              </a:rPr>
              <a:t>Technical Account Manager (Siemens PLM)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latin typeface="Corbel" panose="020B0503020204020204" charset="0"/>
              </a:rPr>
              <a:t>Project/Program </a:t>
            </a:r>
            <a:r>
              <a:rPr lang="en-US" i="1" dirty="0" smtClean="0">
                <a:latin typeface="Corbel" panose="020B0503020204020204" charset="0"/>
              </a:rPr>
              <a:t>Manager (Siemens PLM)</a:t>
            </a:r>
            <a:endParaRPr lang="en-US" sz="1600" i="1" dirty="0" smtClean="0"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smtClean="0">
                <a:latin typeface="Corbel" panose="020B0503020204020204" charset="0"/>
              </a:rPr>
              <a:t>Business Development Director (Rocket Software)</a:t>
            </a:r>
            <a:endParaRPr lang="en-US" sz="1600" i="1" dirty="0" smtClean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i="1" dirty="0">
              <a:latin typeface="Corbel" panose="020B0503020204020204" charset="0"/>
            </a:endParaRPr>
          </a:p>
          <a:p>
            <a:pPr indent="0">
              <a:buNone/>
            </a:pPr>
            <a:r>
              <a:rPr lang="en-US" sz="1800" i="1" dirty="0" smtClean="0">
                <a:effectLst/>
                <a:latin typeface="Corbel" panose="020B0503020204020204" charset="0"/>
              </a:rPr>
              <a:t>E</a:t>
            </a:r>
            <a:r>
              <a:rPr lang="en-US" i="1" dirty="0">
                <a:latin typeface="Corbel" panose="020B0503020204020204" charset="0"/>
              </a:rPr>
              <a:t>DU</a:t>
            </a:r>
            <a:r>
              <a:rPr lang="en-US" sz="1800" i="1" dirty="0" smtClean="0">
                <a:effectLst/>
                <a:latin typeface="Corbel" panose="020B0503020204020204" charset="0"/>
              </a:rPr>
              <a:t>CATION</a:t>
            </a:r>
            <a:endParaRPr lang="en-US" sz="1800" i="1" dirty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smtClean="0">
                <a:effectLst/>
                <a:latin typeface="Corbel" panose="020B0503020204020204" charset="0"/>
              </a:rPr>
              <a:t>MBA, Eli Board Business School (Michigan State University)</a:t>
            </a:r>
            <a:endParaRPr lang="en-US" sz="1600" i="1" dirty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err="1" smtClean="0">
                <a:effectLst/>
                <a:latin typeface="Corbel" panose="020B0503020204020204" charset="0"/>
              </a:rPr>
              <a:t>B.Sc</a:t>
            </a:r>
            <a:r>
              <a:rPr lang="en-US" sz="1600" i="1" dirty="0" smtClean="0">
                <a:latin typeface="Corbel" panose="020B0503020204020204" charset="0"/>
              </a:rPr>
              <a:t>, Computer Science (Wayne State University)</a:t>
            </a:r>
            <a:endParaRPr lang="en-US" sz="1600" i="1" dirty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178" y="525695"/>
            <a:ext cx="1527397" cy="21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5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556733" y="351889"/>
            <a:ext cx="399192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600" b="1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charset="0"/>
              </a:rPr>
              <a:t>DONG </a:t>
            </a:r>
            <a:r>
              <a:rPr lang="en-US" sz="3600" b="1" dirty="0" smtClean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charset="0"/>
              </a:rPr>
              <a:t>ZHAO</a:t>
            </a:r>
            <a:r>
              <a:rPr lang="zh-CN" altLang="en-US" sz="3600" b="1" dirty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charset="0"/>
              </a:rPr>
              <a:t> </a:t>
            </a:r>
            <a:r>
              <a:rPr lang="en-US" altLang="zh-CN" sz="3600" b="1" dirty="0" smtClean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charset="0"/>
              </a:rPr>
              <a:t>-</a:t>
            </a:r>
            <a:r>
              <a:rPr lang="zh-CN" altLang="en-US" sz="3600" b="1" dirty="0" smtClean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charset="0"/>
              </a:rPr>
              <a:t> </a:t>
            </a:r>
            <a:r>
              <a:rPr lang="en-US" altLang="zh-CN" sz="3600" b="1" dirty="0" smtClean="0">
                <a:ln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rbel" panose="020B0503020204020204" charset="0"/>
              </a:rPr>
              <a:t>CTO</a:t>
            </a:r>
            <a:endParaRPr lang="en-US" sz="3600" b="1" dirty="0">
              <a:ln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64041" y="998220"/>
            <a:ext cx="63210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3D design programmer for over 20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Development Team lead and CAD design expert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Very Passionate in 3D design and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i="1" dirty="0">
              <a:solidFill>
                <a:prstClr val="black"/>
              </a:solidFill>
              <a:latin typeface="Corbel" panose="020B0503020204020204" charset="0"/>
            </a:endParaRPr>
          </a:p>
          <a:p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WORK EXPERIENCE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Research Lead / Senior Software Developer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3D Industry </a:t>
            </a: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Verterian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 (10+ Years)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CAD (Siemens PLM NX, SolidWorks, CATIA,...)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CAE (Fluent, </a:t>
            </a: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Comsol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, Forming Suite,...)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Skills in Geometry, Graphics and Computing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Geometry Processing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  <a:sym typeface="+mn-ea"/>
              </a:rPr>
              <a:t>Computational Geometry</a:t>
            </a:r>
            <a:endParaRPr lang="en-US" i="1" dirty="0">
              <a:solidFill>
                <a:prstClr val="black"/>
              </a:solidFill>
              <a:latin typeface="Corbel" panose="020B050302020402020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Computer Graphics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Computer Vision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Artificial Intelligence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i="1" dirty="0">
              <a:solidFill>
                <a:prstClr val="black"/>
              </a:solidFill>
              <a:latin typeface="Corbel" panose="020B0503020204020204" charset="0"/>
            </a:endParaRPr>
          </a:p>
          <a:p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EDUCATION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Ph.D. , Mechanical Engineering, University of Calgary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M.Sc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,   Automotive Engineering, </a:t>
            </a: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Tongji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 University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B.Sc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,    Automotive Engineering, </a:t>
            </a:r>
            <a:r>
              <a:rPr lang="en-US" i="1" dirty="0" err="1">
                <a:solidFill>
                  <a:prstClr val="black"/>
                </a:solidFill>
                <a:latin typeface="Corbel" panose="020B0503020204020204" charset="0"/>
              </a:rPr>
              <a:t>Tongji</a:t>
            </a:r>
            <a:r>
              <a:rPr lang="en-US" i="1" dirty="0">
                <a:solidFill>
                  <a:prstClr val="black"/>
                </a:solidFill>
                <a:latin typeface="Corbel" panose="020B0503020204020204" charset="0"/>
              </a:rPr>
              <a:t> University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697" y="616927"/>
            <a:ext cx="18192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2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MAUREEN </a:t>
            </a:r>
            <a:r>
              <a:rPr 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HUBER</a:t>
            </a:r>
            <a:r>
              <a:rPr lang="zh-CN" alt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 </a:t>
            </a:r>
            <a:r>
              <a:rPr lang="en-US" altLang="zh-CN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-</a:t>
            </a:r>
            <a:r>
              <a:rPr lang="zh-CN" alt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 </a:t>
            </a:r>
            <a:r>
              <a:rPr lang="en-US" altLang="zh-CN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CFO</a:t>
            </a:r>
            <a:r>
              <a:rPr lang="en-US" sz="36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charset="0"/>
              </a:rPr>
              <a:t> </a:t>
            </a:r>
            <a:endParaRPr lang="en-US" sz="36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466" y="888590"/>
            <a:ext cx="1621913" cy="1972597"/>
          </a:xfrm>
          <a:prstGeom prst="rect">
            <a:avLst/>
          </a:prstGeom>
        </p:spPr>
      </p:pic>
      <p:sp>
        <p:nvSpPr>
          <p:cNvPr id="5" name="Text Box 4"/>
          <p:cNvSpPr txBox="1">
            <a:spLocks noGrp="1"/>
          </p:cNvSpPr>
          <p:nvPr>
            <p:ph idx="1"/>
          </p:nvPr>
        </p:nvSpPr>
        <p:spPr>
          <a:xfrm>
            <a:off x="848031" y="1690131"/>
            <a:ext cx="7994301" cy="4780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Corbel" panose="020B0503020204020204" charset="0"/>
              </a:rPr>
              <a:t>Over </a:t>
            </a:r>
            <a:r>
              <a:rPr lang="en-US" altLang="zh-CN" i="1" dirty="0" smtClean="0">
                <a:latin typeface="Corbel" panose="020B0503020204020204" charset="0"/>
              </a:rPr>
              <a:t>20</a:t>
            </a:r>
            <a:r>
              <a:rPr lang="en-US" i="1" dirty="0" smtClean="0">
                <a:latin typeface="Corbel" panose="020B0503020204020204" charset="0"/>
              </a:rPr>
              <a:t> </a:t>
            </a:r>
            <a:r>
              <a:rPr lang="en-US" i="1" dirty="0" smtClean="0">
                <a:latin typeface="Corbel" panose="020B0503020204020204" charset="0"/>
              </a:rPr>
              <a:t>years </a:t>
            </a:r>
            <a:r>
              <a:rPr lang="en-US" i="1" dirty="0" smtClean="0">
                <a:latin typeface="Corbel" panose="020B0503020204020204" charset="0"/>
              </a:rPr>
              <a:t>as CFO in </a:t>
            </a:r>
            <a:r>
              <a:rPr lang="en-US" altLang="zh-CN" i="1" dirty="0" smtClean="0">
                <a:latin typeface="Corbel" panose="020B0503020204020204" charset="0"/>
              </a:rPr>
              <a:t>Software</a:t>
            </a:r>
            <a:r>
              <a:rPr lang="en-US" i="1" dirty="0" smtClean="0">
                <a:latin typeface="Corbel" panose="020B0503020204020204" charset="0"/>
              </a:rPr>
              <a:t> </a:t>
            </a:r>
            <a:r>
              <a:rPr lang="en-US" i="1" dirty="0" smtClean="0">
                <a:latin typeface="Corbel" panose="020B0503020204020204" charset="0"/>
              </a:rPr>
              <a:t>Industry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Corbel" panose="020B0503020204020204" charset="0"/>
              </a:rPr>
              <a:t>Held varies high level position in Software Companies including CFO, CEO, </a:t>
            </a:r>
            <a:r>
              <a:rPr lang="en-US" i="1" dirty="0" smtClean="0">
                <a:latin typeface="Corbel" panose="020B0503020204020204" charset="0"/>
              </a:rPr>
              <a:t>Board</a:t>
            </a:r>
            <a:r>
              <a:rPr lang="en-US" i="1" dirty="0" smtClean="0">
                <a:latin typeface="Corbel" panose="020B0503020204020204" charset="0"/>
              </a:rPr>
              <a:t> of directors, etc.</a:t>
            </a:r>
            <a:endParaRPr lang="en-US" i="1" dirty="0" smtClean="0">
              <a:latin typeface="Corbel" panose="020B0503020204020204" charset="0"/>
            </a:endParaRP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Corbel" panose="020B0503020204020204" charset="0"/>
              </a:rPr>
              <a:t>Entrepreneur mentality and very knowledgeable regarding industry M&amp;A market</a:t>
            </a:r>
            <a:endParaRPr lang="en-US" i="1" dirty="0" smtClean="0">
              <a:latin typeface="Corbel" panose="020B0503020204020204" charset="0"/>
            </a:endParaRPr>
          </a:p>
          <a:p>
            <a:pPr indent="0">
              <a:buNone/>
            </a:pPr>
            <a:endParaRPr lang="en-US" i="1" dirty="0">
              <a:latin typeface="Corbel" panose="020B0503020204020204" charset="0"/>
            </a:endParaRPr>
          </a:p>
          <a:p>
            <a:pPr indent="0">
              <a:buNone/>
            </a:pPr>
            <a:r>
              <a:rPr lang="en-US" i="1" dirty="0">
                <a:latin typeface="Corbel" panose="020B0503020204020204" charset="0"/>
              </a:rPr>
              <a:t>WORK EXPERIENCE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smtClean="0">
                <a:latin typeface="Corbel" panose="020B0503020204020204" charset="0"/>
              </a:rPr>
              <a:t>CFO/ COO (Stratus Video)</a:t>
            </a:r>
            <a:endParaRPr lang="en-US" sz="1600" i="1" dirty="0" smtClean="0">
              <a:latin typeface="Corbel" panose="020B050302020402020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Corbel" panose="020B0503020204020204" charset="0"/>
              </a:rPr>
              <a:t>Board of Directors (Vista Maria)</a:t>
            </a:r>
            <a:endParaRPr lang="en-US" sz="1600" i="1" dirty="0" smtClean="0"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smtClean="0">
                <a:latin typeface="Corbel" panose="020B0503020204020204" charset="0"/>
              </a:rPr>
              <a:t>Vice President  </a:t>
            </a:r>
            <a:r>
              <a:rPr lang="en-US" sz="1600" i="1" dirty="0" smtClean="0">
                <a:latin typeface="Corbel" panose="020B0503020204020204" charset="0"/>
              </a:rPr>
              <a:t>(Rocket Software)</a:t>
            </a:r>
            <a:endParaRPr lang="en-US" sz="1600" i="1" dirty="0" smtClean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i="1" dirty="0" smtClean="0">
                <a:latin typeface="Corbel" panose="020B0503020204020204" charset="0"/>
              </a:rPr>
              <a:t>President &amp; Chief Executive Office (</a:t>
            </a:r>
            <a:r>
              <a:rPr lang="en-US" i="1" dirty="0" err="1" smtClean="0">
                <a:latin typeface="Corbel" panose="020B0503020204020204" charset="0"/>
              </a:rPr>
              <a:t>Trubiquity</a:t>
            </a:r>
            <a:r>
              <a:rPr lang="en-US" i="1" dirty="0" smtClean="0">
                <a:latin typeface="Corbel" panose="020B0503020204020204" charset="0"/>
              </a:rPr>
              <a:t>)</a:t>
            </a:r>
            <a:endParaRPr lang="en-US" i="1" dirty="0">
              <a:latin typeface="Corbel" panose="020B0503020204020204" charset="0"/>
            </a:endParaRPr>
          </a:p>
          <a:p>
            <a:pPr indent="0">
              <a:buNone/>
            </a:pPr>
            <a:r>
              <a:rPr lang="en-US" sz="1800" i="1" dirty="0" smtClean="0">
                <a:effectLst/>
                <a:latin typeface="Corbel" panose="020B0503020204020204" charset="0"/>
              </a:rPr>
              <a:t>E</a:t>
            </a:r>
            <a:r>
              <a:rPr lang="en-US" i="1" dirty="0">
                <a:latin typeface="Corbel" panose="020B0503020204020204" charset="0"/>
              </a:rPr>
              <a:t>DU</a:t>
            </a:r>
            <a:r>
              <a:rPr lang="en-US" sz="1800" i="1" dirty="0" smtClean="0">
                <a:effectLst/>
                <a:latin typeface="Corbel" panose="020B0503020204020204" charset="0"/>
              </a:rPr>
              <a:t>CATION</a:t>
            </a:r>
            <a:endParaRPr lang="en-US" sz="1800" i="1" dirty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smtClean="0">
                <a:effectLst/>
                <a:latin typeface="Corbel" panose="020B0503020204020204" charset="0"/>
              </a:rPr>
              <a:t>MBA, Eli Board Business School (Michigan State University)</a:t>
            </a:r>
            <a:endParaRPr lang="en-US" sz="1600" i="1" dirty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i="1" dirty="0" smtClean="0">
                <a:effectLst/>
                <a:latin typeface="Corbel" panose="020B0503020204020204" charset="0"/>
              </a:rPr>
              <a:t>Finance </a:t>
            </a:r>
            <a:r>
              <a:rPr lang="en-US" sz="1600" i="1" dirty="0" smtClean="0">
                <a:latin typeface="Corbel" panose="020B0503020204020204" charset="0"/>
              </a:rPr>
              <a:t>(Michigan Stage University)</a:t>
            </a:r>
            <a:endParaRPr lang="en-US" sz="1600" i="1" dirty="0">
              <a:effectLst/>
              <a:latin typeface="Corbel" panose="020B050302020402020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161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load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1483" y="1054100"/>
            <a:ext cx="4694555" cy="4694555"/>
          </a:xfrm>
          <a:prstGeom prst="rect">
            <a:avLst/>
          </a:prstGeom>
        </p:spPr>
      </p:pic>
      <p:sp>
        <p:nvSpPr>
          <p:cNvPr id="6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Choose 3D model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03905" y="697824"/>
            <a:ext cx="1894486" cy="356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526" y="2151572"/>
            <a:ext cx="300942" cy="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 smtClean="0"/>
              <a:t>Thank You 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316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shmixer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7800" y="1254760"/>
            <a:ext cx="2511425" cy="22618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Apply filters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6" name="Picture 5" descr="stanford-bunny-voronoi-style-3d-model-stl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3970" y="1232535"/>
            <a:ext cx="2338705" cy="2273935"/>
          </a:xfrm>
          <a:prstGeom prst="rect">
            <a:avLst/>
          </a:prstGeom>
        </p:spPr>
      </p:pic>
      <p:pic>
        <p:nvPicPr>
          <p:cNvPr id="5" name="Picture 4" descr="bunnyillustration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7745" y="1217930"/>
            <a:ext cx="2254885" cy="2298700"/>
          </a:xfrm>
          <a:prstGeom prst="rect">
            <a:avLst/>
          </a:prstGeom>
        </p:spPr>
      </p:pic>
      <p:pic>
        <p:nvPicPr>
          <p:cNvPr id="7" name="Picture 6" descr="bunny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99350" y="3402965"/>
            <a:ext cx="2113280" cy="2369185"/>
          </a:xfrm>
          <a:prstGeom prst="rect">
            <a:avLst/>
          </a:prstGeom>
        </p:spPr>
      </p:pic>
      <p:pic>
        <p:nvPicPr>
          <p:cNvPr id="8" name="Picture 7" descr="bunny (1)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63850" y="3336290"/>
            <a:ext cx="2919095" cy="2666365"/>
          </a:xfrm>
          <a:prstGeom prst="rect">
            <a:avLst/>
          </a:prstGeom>
        </p:spPr>
      </p:pic>
      <p:pic>
        <p:nvPicPr>
          <p:cNvPr id="9" name="Picture 8" descr="2015-02-02690B_cover_A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02250" y="3402965"/>
            <a:ext cx="2742565" cy="25615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0248265" y="4422775"/>
            <a:ext cx="468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10248265" y="2124710"/>
            <a:ext cx="468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...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7926" y="701020"/>
            <a:ext cx="1894486" cy="356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526" y="2151572"/>
            <a:ext cx="300942" cy="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2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/>
          <p:nvPr/>
        </p:nvSpPr>
        <p:spPr>
          <a:xfrm>
            <a:off x="0" y="0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rbel" panose="020B0503020204020204" charset="0"/>
              </a:rPr>
              <a:t>Editing and printing 3D Model</a:t>
            </a:r>
            <a:endParaRPr lang="en-US" dirty="0">
              <a:latin typeface="Corbel" panose="020B050302020402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64506" y="1053465"/>
            <a:ext cx="192824" cy="4857337"/>
          </a:xfrm>
          <a:prstGeom prst="rect">
            <a:avLst/>
          </a:prstGeom>
        </p:spPr>
      </p:pic>
      <p:pic>
        <p:nvPicPr>
          <p:cNvPr id="20" name="Picture 19" descr="stanford-bunny-voronoi-style-3d-model-stl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6912" y="1413448"/>
            <a:ext cx="4255216" cy="41373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97926" y="701020"/>
            <a:ext cx="1894486" cy="356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526" y="2151572"/>
            <a:ext cx="300942" cy="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7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4380" y="248008"/>
            <a:ext cx="5759287" cy="63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1_Sav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4153</Words>
  <Application>Microsoft Office PowerPoint</Application>
  <PresentationFormat>Widescreen</PresentationFormat>
  <Paragraphs>1794</Paragraphs>
  <Slides>60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宋体</vt:lpstr>
      <vt:lpstr>Arial</vt:lpstr>
      <vt:lpstr>Calibri</vt:lpstr>
      <vt:lpstr>Century Gothic</vt:lpstr>
      <vt:lpstr>Constantia</vt:lpstr>
      <vt:lpstr>Corbel</vt:lpstr>
      <vt:lpstr>Courier New</vt:lpstr>
      <vt:lpstr>Garamond</vt:lpstr>
      <vt:lpstr>Wingdings</vt:lpstr>
      <vt:lpstr>Savon</vt:lpstr>
      <vt:lpstr>1_Savon</vt:lpstr>
      <vt:lpstr>World’s First Intelligent 3D Design Platform  全球首家智能3D设计平台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Differentiation  产品特征</vt:lpstr>
      <vt:lpstr>Targeted Industry 产品应用行业</vt:lpstr>
      <vt:lpstr>Company Structure 公司区域架构</vt:lpstr>
      <vt:lpstr>Competitive Advantage 核心技术</vt:lpstr>
      <vt:lpstr>Platform Advantage  平台水平</vt:lpstr>
      <vt:lpstr>PowerPoint Presentation</vt:lpstr>
      <vt:lpstr>PowerPoint Presentation</vt:lpstr>
      <vt:lpstr>PowerPoint Presentation</vt:lpstr>
      <vt:lpstr>PowerPoint Presentation</vt:lpstr>
      <vt:lpstr>3D Design System - Traditional  3D设计链 – 传统</vt:lpstr>
      <vt:lpstr>3D Design Eco System  3D设计生态链</vt:lpstr>
      <vt:lpstr>3D Design Eco System  3D设计生态链</vt:lpstr>
      <vt:lpstr>3D Design Eco System  3D设计生态链</vt:lpstr>
      <vt:lpstr>Technical Advantage 关键技术</vt:lpstr>
      <vt:lpstr>PowerPoint Presentation</vt:lpstr>
      <vt:lpstr>Roadmap and Timeline 产品路线图和时间表</vt:lpstr>
      <vt:lpstr>Functionalities in each phase 各阶段的功能</vt:lpstr>
      <vt:lpstr>PowerPoint Presentation</vt:lpstr>
      <vt:lpstr>Competitive Analysis 竞争对手分析</vt:lpstr>
      <vt:lpstr>Competitive Analysis 竞争对手分析</vt:lpstr>
      <vt:lpstr>PowerPoint Presentation</vt:lpstr>
      <vt:lpstr>3D Printing Design Market 3D打印设计市场</vt:lpstr>
      <vt:lpstr>3D Image Capture Devices 3D图像捕捉设备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Challenges目前的挑战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 To Market Strategy 销售模式</vt:lpstr>
      <vt:lpstr>Global CAD Market (Professional) 全球专业CAD设计市场</vt:lpstr>
      <vt:lpstr>Short Term Sales Projection 三年销售预期</vt:lpstr>
      <vt:lpstr>Long Term Sales Projection 后期销售预期 </vt:lpstr>
      <vt:lpstr>Financial Projections 财务预测</vt:lpstr>
      <vt:lpstr>PowerPoint Presentation</vt:lpstr>
      <vt:lpstr>2018 Financial Plan for Release 1.0     2018费用 </vt:lpstr>
      <vt:lpstr>PowerPoint Presentation</vt:lpstr>
      <vt:lpstr>PowerPoint Presentation</vt:lpstr>
      <vt:lpstr>CHARLES WANG - CEO</vt:lpstr>
      <vt:lpstr>PowerPoint Presentation</vt:lpstr>
      <vt:lpstr>MAUREEN HUBER - CFO </vt:lpstr>
      <vt:lpstr>PowerPoint Presentation</vt:lpstr>
    </vt:vector>
  </TitlesOfParts>
  <Company>Siemens Industry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Charles</dc:creator>
  <cp:lastModifiedBy>Wang, Charles (DF PL S&amp;SE AM US ATHE PRS)</cp:lastModifiedBy>
  <cp:revision>246</cp:revision>
  <dcterms:created xsi:type="dcterms:W3CDTF">2017-08-03T01:38:52Z</dcterms:created>
  <dcterms:modified xsi:type="dcterms:W3CDTF">2017-08-29T19:38:43Z</dcterms:modified>
</cp:coreProperties>
</file>